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68" r:id="rId3"/>
    <p:sldId id="257" r:id="rId4"/>
    <p:sldId id="258" r:id="rId5"/>
    <p:sldId id="259" r:id="rId6"/>
    <p:sldId id="261" r:id="rId7"/>
    <p:sldId id="264" r:id="rId8"/>
    <p:sldId id="265" r:id="rId9"/>
    <p:sldId id="266" r:id="rId10"/>
    <p:sldId id="262" r:id="rId11"/>
    <p:sldId id="263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5" autoAdjust="0"/>
    <p:restoredTop sz="94660"/>
  </p:normalViewPr>
  <p:slideViewPr>
    <p:cSldViewPr>
      <p:cViewPr varScale="1">
        <p:scale>
          <a:sx n="64" d="100"/>
          <a:sy n="64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09441-2905-46EA-8DF7-40C699D3A9C4}" type="datetimeFigureOut">
              <a:rPr lang="de-AT" smtClean="0"/>
              <a:pPr/>
              <a:t>27.05.2013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BD793-3975-4EE5-AA93-FA97F5D6401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043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E896-AEE9-48C8-B1EE-0876C56AB4A9}" type="datetimeFigureOut">
              <a:rPr lang="de-AT" smtClean="0"/>
              <a:pPr/>
              <a:t>27.05.2013</a:t>
            </a:fld>
            <a:endParaRPr lang="de-AT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F4C079-7CED-4900-A4D2-7405B69D90F1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E896-AEE9-48C8-B1EE-0876C56AB4A9}" type="datetimeFigureOut">
              <a:rPr lang="de-AT" smtClean="0"/>
              <a:pPr/>
              <a:t>27.05.2013</a:t>
            </a:fld>
            <a:endParaRPr lang="de-A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C079-7CED-4900-A4D2-7405B69D90F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E896-AEE9-48C8-B1EE-0876C56AB4A9}" type="datetimeFigureOut">
              <a:rPr lang="de-AT" smtClean="0"/>
              <a:pPr/>
              <a:t>27.05.2013</a:t>
            </a:fld>
            <a:endParaRPr lang="de-A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C079-7CED-4900-A4D2-7405B69D90F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E896-AEE9-48C8-B1EE-0876C56AB4A9}" type="datetimeFigureOut">
              <a:rPr lang="de-AT" smtClean="0"/>
              <a:pPr/>
              <a:t>27.05.2013</a:t>
            </a:fld>
            <a:endParaRPr lang="de-A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C079-7CED-4900-A4D2-7405B69D90F1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E896-AEE9-48C8-B1EE-0876C56AB4A9}" type="datetimeFigureOut">
              <a:rPr lang="de-AT" smtClean="0"/>
              <a:pPr/>
              <a:t>27.05.2013</a:t>
            </a:fld>
            <a:endParaRPr lang="de-A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F4C079-7CED-4900-A4D2-7405B69D90F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E896-AEE9-48C8-B1EE-0876C56AB4A9}" type="datetimeFigureOut">
              <a:rPr lang="de-AT" smtClean="0"/>
              <a:pPr/>
              <a:t>27.05.2013</a:t>
            </a:fld>
            <a:endParaRPr lang="de-A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C079-7CED-4900-A4D2-7405B69D90F1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E896-AEE9-48C8-B1EE-0876C56AB4A9}" type="datetimeFigureOut">
              <a:rPr lang="de-AT" smtClean="0"/>
              <a:pPr/>
              <a:t>27.05.2013</a:t>
            </a:fld>
            <a:endParaRPr lang="de-AT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C079-7CED-4900-A4D2-7405B69D90F1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E896-AEE9-48C8-B1EE-0876C56AB4A9}" type="datetimeFigureOut">
              <a:rPr lang="de-AT" smtClean="0"/>
              <a:pPr/>
              <a:t>27.05.2013</a:t>
            </a:fld>
            <a:endParaRPr lang="de-AT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C079-7CED-4900-A4D2-7405B69D90F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E896-AEE9-48C8-B1EE-0876C56AB4A9}" type="datetimeFigureOut">
              <a:rPr lang="de-AT" smtClean="0"/>
              <a:pPr/>
              <a:t>27.05.2013</a:t>
            </a:fld>
            <a:endParaRPr lang="de-AT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C079-7CED-4900-A4D2-7405B69D90F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E896-AEE9-48C8-B1EE-0876C56AB4A9}" type="datetimeFigureOut">
              <a:rPr lang="de-AT" smtClean="0"/>
              <a:pPr/>
              <a:t>27.05.2013</a:t>
            </a:fld>
            <a:endParaRPr lang="de-A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C079-7CED-4900-A4D2-7405B69D90F1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E896-AEE9-48C8-B1EE-0876C56AB4A9}" type="datetimeFigureOut">
              <a:rPr lang="de-AT" smtClean="0"/>
              <a:pPr/>
              <a:t>27.05.2013</a:t>
            </a:fld>
            <a:endParaRPr lang="de-A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F4C079-7CED-4900-A4D2-7405B69D90F1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98E896-AEE9-48C8-B1EE-0876C56AB4A9}" type="datetimeFigureOut">
              <a:rPr lang="de-AT" smtClean="0"/>
              <a:pPr/>
              <a:t>27.05.2013</a:t>
            </a:fld>
            <a:endParaRPr lang="de-AT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F4C079-7CED-4900-A4D2-7405B69D90F1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29614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Franklin Gothic Book (Заголовки)"/>
              </a:rPr>
              <a:t>Общая информация и конкурс заявок</a:t>
            </a:r>
            <a:endParaRPr lang="de-AT" dirty="0">
              <a:solidFill>
                <a:schemeClr val="tx1"/>
              </a:solidFill>
              <a:latin typeface="Franklin Gothic Book (Заголовки)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de-AT" dirty="0"/>
              <a:t/>
            </a:r>
            <a:br>
              <a:rPr lang="de-AT" dirty="0"/>
            </a:b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smtClean="0">
                <a:solidFill>
                  <a:srgbClr val="0070C0"/>
                </a:solidFill>
              </a:rPr>
              <a:t/>
            </a:r>
            <a:br>
              <a:rPr lang="de-AT" dirty="0" smtClean="0">
                <a:solidFill>
                  <a:srgbClr val="0070C0"/>
                </a:solidFill>
              </a:rPr>
            </a:br>
            <a:r>
              <a:rPr lang="de-AT" b="1" dirty="0" smtClean="0">
                <a:solidFill>
                  <a:srgbClr val="004F8A"/>
                </a:solidFill>
              </a:rPr>
              <a:t>SCOPES 2013-2016</a:t>
            </a:r>
            <a:br>
              <a:rPr lang="de-AT" b="1" dirty="0" smtClean="0">
                <a:solidFill>
                  <a:srgbClr val="004F8A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  <a:latin typeface="Franklin Gothic Book (Заголовки)"/>
              </a:rPr>
              <a:t>Научное сотрудничество между Восточной Европой и Швейцарией</a:t>
            </a:r>
            <a:r>
              <a:rPr lang="de-AT" dirty="0" smtClean="0">
                <a:solidFill>
                  <a:schemeClr val="tx1"/>
                </a:solidFill>
              </a:rPr>
              <a:t/>
            </a:r>
            <a:br>
              <a:rPr lang="de-AT" dirty="0" smtClean="0">
                <a:solidFill>
                  <a:schemeClr val="tx1"/>
                </a:solidFill>
              </a:rPr>
            </a:br>
            <a:r>
              <a:rPr lang="de-AT" b="1" dirty="0" smtClean="0">
                <a:solidFill>
                  <a:srgbClr val="004F8A"/>
                </a:solidFill>
              </a:rPr>
              <a:t> </a:t>
            </a:r>
            <a:r>
              <a:rPr lang="de-AT" b="1" dirty="0"/>
              <a:t/>
            </a:r>
            <a:br>
              <a:rPr lang="de-AT" b="1" dirty="0"/>
            </a:br>
            <a:endParaRPr lang="de-AT" dirty="0"/>
          </a:p>
        </p:txBody>
      </p:sp>
      <p:pic>
        <p:nvPicPr>
          <p:cNvPr id="24578" name="Picture 2" descr="SNSF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83565" y="764703"/>
            <a:ext cx="3466453" cy="540000"/>
          </a:xfrm>
          <a:prstGeom prst="rect">
            <a:avLst/>
          </a:prstGeom>
          <a:noFill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76672"/>
            <a:ext cx="2788632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Perpetua (Основной текст)"/>
              </a:rPr>
              <a:t>Механизмы финансирования</a:t>
            </a:r>
            <a:endParaRPr lang="de-AT" dirty="0">
              <a:latin typeface="Perpetua (Основной текст)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>
                <a:latin typeface="Perpetua (Основной текст)"/>
              </a:rPr>
              <a:t>Гранты на участие в конференциях</a:t>
            </a:r>
            <a:r>
              <a:rPr lang="de-AT" sz="9600" b="1" dirty="0" smtClean="0">
                <a:latin typeface="Perpetua (Основной текст)"/>
              </a:rPr>
              <a:t> (</a:t>
            </a:r>
            <a:r>
              <a:rPr lang="ru-RU" sz="9600" b="1" dirty="0" smtClean="0">
                <a:latin typeface="Perpetua (Основной текст)"/>
              </a:rPr>
              <a:t>КГ</a:t>
            </a:r>
            <a:r>
              <a:rPr lang="de-AT" sz="9600" b="1" dirty="0" smtClean="0">
                <a:latin typeface="Perpetua (Основной текст)"/>
              </a:rPr>
              <a:t>) </a:t>
            </a:r>
          </a:p>
          <a:p>
            <a:pPr>
              <a:buNone/>
            </a:pPr>
            <a:endParaRPr lang="de-AT" sz="8000" b="1" dirty="0" smtClean="0">
              <a:latin typeface="Perpetua (Основной текст)"/>
            </a:endParaRPr>
          </a:p>
          <a:p>
            <a:pPr>
              <a:buNone/>
            </a:pPr>
            <a:r>
              <a:rPr lang="ru-RU" sz="8000" b="1" dirty="0" smtClean="0">
                <a:latin typeface="Perpetua (Основной текст)"/>
              </a:rPr>
              <a:t>Описание</a:t>
            </a:r>
            <a:endParaRPr lang="de-AT" sz="8000" dirty="0">
              <a:latin typeface="Perpetua (Основной текст)"/>
            </a:endParaRPr>
          </a:p>
          <a:p>
            <a:r>
              <a:rPr lang="ru-RU" sz="8000" dirty="0" smtClean="0">
                <a:latin typeface="Perpetua (Основной текст)"/>
              </a:rPr>
              <a:t>Финансирование участия исследователей из Восточной Европы и новых независимых государств в конференциях в Швейцарии </a:t>
            </a:r>
            <a:endParaRPr lang="de-AT" sz="8000" dirty="0" smtClean="0">
              <a:latin typeface="Perpetua (Основной текст)"/>
            </a:endParaRPr>
          </a:p>
          <a:p>
            <a:r>
              <a:rPr lang="ru-RU" sz="8000" dirty="0" smtClean="0">
                <a:latin typeface="Perpetua (Основной текст)"/>
              </a:rPr>
              <a:t>Учебные курсы не покрываются грантом</a:t>
            </a:r>
            <a:endParaRPr lang="de-AT" sz="8000" dirty="0">
              <a:latin typeface="Perpetua (Основной текст)"/>
            </a:endParaRPr>
          </a:p>
          <a:p>
            <a:pPr>
              <a:buNone/>
            </a:pPr>
            <a:r>
              <a:rPr lang="de-AT" sz="8000" b="1" dirty="0">
                <a:latin typeface="Perpetua (Основной текст)"/>
              </a:rPr>
              <a:t> </a:t>
            </a:r>
            <a:endParaRPr lang="de-AT" sz="8000" dirty="0">
              <a:latin typeface="Perpetua (Основной текст)"/>
            </a:endParaRPr>
          </a:p>
          <a:p>
            <a:pPr>
              <a:buNone/>
            </a:pPr>
            <a:r>
              <a:rPr lang="ru-RU" sz="8000" b="1" dirty="0" smtClean="0">
                <a:latin typeface="Perpetua (Основной текст)"/>
              </a:rPr>
              <a:t>Задачи</a:t>
            </a:r>
            <a:endParaRPr lang="de-AT" sz="8000" dirty="0">
              <a:latin typeface="Perpetua (Основной текст)"/>
            </a:endParaRPr>
          </a:p>
          <a:p>
            <a:r>
              <a:rPr lang="ru-RU" sz="8000" dirty="0" smtClean="0">
                <a:latin typeface="Perpetua (Основной текст)"/>
              </a:rPr>
              <a:t>Укрепление платформы для международного обмена опытом ученых из Восточной Европы/ ННГ</a:t>
            </a:r>
            <a:endParaRPr lang="de-AT" sz="8000" dirty="0" smtClean="0">
              <a:latin typeface="Perpetua (Основной текст)"/>
            </a:endParaRPr>
          </a:p>
          <a:p>
            <a:r>
              <a:rPr lang="ru-RU" sz="8000" dirty="0" smtClean="0">
                <a:latin typeface="Perpetua (Основной текст)"/>
              </a:rPr>
              <a:t>Новые перспективы для международного сотрудничества и развития научных программ</a:t>
            </a:r>
            <a:endParaRPr lang="de-AT" sz="8000" dirty="0">
              <a:latin typeface="Perpetua (Основной текст)"/>
            </a:endParaRPr>
          </a:p>
          <a:p>
            <a:pPr>
              <a:buNone/>
            </a:pPr>
            <a:r>
              <a:rPr lang="de-AT" sz="8000" b="1" dirty="0">
                <a:latin typeface="Perpetua (Основной текст)"/>
              </a:rPr>
              <a:t> </a:t>
            </a:r>
            <a:endParaRPr lang="ru-RU" sz="8000" b="1" dirty="0" smtClean="0">
              <a:latin typeface="Perpetua (Основной текст)"/>
            </a:endParaRPr>
          </a:p>
          <a:p>
            <a:pPr>
              <a:buNone/>
            </a:pPr>
            <a:r>
              <a:rPr lang="ru-RU" sz="8000" b="1" dirty="0" smtClean="0">
                <a:latin typeface="Perpetua (Основной текст)"/>
              </a:rPr>
              <a:t>Длительность проекта</a:t>
            </a:r>
            <a:endParaRPr lang="de-AT" sz="8000" dirty="0">
              <a:latin typeface="Perpetua (Основной текст)"/>
            </a:endParaRPr>
          </a:p>
          <a:p>
            <a:r>
              <a:rPr lang="ru-RU" sz="8000" dirty="0" smtClean="0">
                <a:latin typeface="Perpetua (Основной текст)"/>
              </a:rPr>
              <a:t>Максимум </a:t>
            </a:r>
            <a:r>
              <a:rPr lang="de-AT" sz="8000" dirty="0" smtClean="0">
                <a:latin typeface="Perpetua (Основной текст)"/>
              </a:rPr>
              <a:t>7 </a:t>
            </a:r>
            <a:r>
              <a:rPr lang="ru-RU" sz="8000" dirty="0" smtClean="0">
                <a:latin typeface="Perpetua (Основной текст)"/>
              </a:rPr>
              <a:t>дней</a:t>
            </a:r>
            <a:endParaRPr lang="de-AT" sz="8000" dirty="0">
              <a:latin typeface="Perpetua (Основной текст)"/>
            </a:endParaRPr>
          </a:p>
          <a:p>
            <a:pPr>
              <a:buNone/>
            </a:pPr>
            <a:r>
              <a:rPr lang="de-AT" b="1" dirty="0"/>
              <a:t> </a:t>
            </a:r>
            <a:endParaRPr lang="de-AT" dirty="0"/>
          </a:p>
          <a:p>
            <a:endParaRPr lang="de-AT" b="1" dirty="0" smtClean="0"/>
          </a:p>
          <a:p>
            <a:endParaRPr lang="de-AT" b="1" dirty="0"/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Perpetua (Основной текст)"/>
              </a:rPr>
              <a:t>Проектный консорциум</a:t>
            </a:r>
            <a:endParaRPr lang="de-AT" sz="2000" dirty="0">
              <a:latin typeface="Perpetua (Основной текст)"/>
            </a:endParaRPr>
          </a:p>
          <a:p>
            <a:r>
              <a:rPr lang="ru-RU" sz="2000" dirty="0" smtClean="0">
                <a:latin typeface="Perpetua (Основной текст)"/>
              </a:rPr>
              <a:t>Организатор конференции в Швейцарии должен подать заявку</a:t>
            </a:r>
            <a:endParaRPr lang="de-AT" sz="2000" dirty="0">
              <a:latin typeface="Perpetua (Основной текст)"/>
            </a:endParaRPr>
          </a:p>
          <a:p>
            <a:pPr>
              <a:buNone/>
            </a:pPr>
            <a:r>
              <a:rPr lang="de-AT" sz="2000" b="1" dirty="0">
                <a:latin typeface="Perpetua (Основной текст)"/>
              </a:rPr>
              <a:t> </a:t>
            </a:r>
            <a:endParaRPr lang="de-AT" sz="2000" dirty="0">
              <a:latin typeface="Perpetua (Основной текст)"/>
            </a:endParaRPr>
          </a:p>
          <a:p>
            <a:pPr>
              <a:buNone/>
            </a:pPr>
            <a:r>
              <a:rPr lang="ru-RU" sz="2000" b="1" dirty="0" smtClean="0">
                <a:latin typeface="Perpetua (Основной текст)"/>
              </a:rPr>
              <a:t>Расходы, покрываемые грантом</a:t>
            </a:r>
            <a:endParaRPr lang="de-AT" sz="2000" dirty="0">
              <a:latin typeface="Perpetua (Основной текст)"/>
            </a:endParaRPr>
          </a:p>
          <a:p>
            <a:r>
              <a:rPr lang="ru-RU" sz="2000" dirty="0" smtClean="0">
                <a:latin typeface="Perpetua (Основной текст)"/>
              </a:rPr>
              <a:t>Часть расходов на дорогу и размещение для участников конференции из стран-партнеров</a:t>
            </a:r>
            <a:r>
              <a:rPr lang="de-AT" sz="2000" dirty="0" smtClean="0">
                <a:latin typeface="Perpetua (Основной текст)"/>
              </a:rPr>
              <a:t>, </a:t>
            </a:r>
            <a:r>
              <a:rPr lang="ru-RU" sz="2000" dirty="0" smtClean="0">
                <a:latin typeface="Perpetua (Основной текст)"/>
              </a:rPr>
              <a:t>максимальная сумма</a:t>
            </a:r>
            <a:r>
              <a:rPr lang="de-AT" sz="2000" dirty="0" smtClean="0">
                <a:latin typeface="Perpetua (Основной текст)"/>
              </a:rPr>
              <a:t> </a:t>
            </a:r>
            <a:r>
              <a:rPr lang="ru-RU" sz="2000" dirty="0" smtClean="0">
                <a:latin typeface="Perpetua (Основной текст)"/>
              </a:rPr>
              <a:t>КГ</a:t>
            </a:r>
            <a:r>
              <a:rPr lang="de-AT" sz="2000" dirty="0" smtClean="0">
                <a:latin typeface="Perpetua (Основной текст)"/>
              </a:rPr>
              <a:t> </a:t>
            </a:r>
            <a:r>
              <a:rPr lang="ru-RU" sz="2000" dirty="0" smtClean="0">
                <a:latin typeface="Perpetua (Основной текст)"/>
              </a:rPr>
              <a:t>–      </a:t>
            </a:r>
            <a:r>
              <a:rPr lang="de-AT" sz="2000" dirty="0" smtClean="0">
                <a:latin typeface="Perpetua (Основной текст)"/>
              </a:rPr>
              <a:t>CHF 10</a:t>
            </a:r>
            <a:r>
              <a:rPr lang="ru-RU" sz="2000" dirty="0" smtClean="0">
                <a:latin typeface="Perpetua (Основной текст)"/>
              </a:rPr>
              <a:t> </a:t>
            </a:r>
            <a:r>
              <a:rPr lang="de-AT" sz="2000" dirty="0" smtClean="0">
                <a:latin typeface="Perpetua (Основной текст)"/>
              </a:rPr>
              <a:t>000</a:t>
            </a:r>
            <a:r>
              <a:rPr lang="de-AT" sz="2000" dirty="0">
                <a:latin typeface="Perpetua (Основной текст)"/>
              </a:rPr>
              <a:t>. </a:t>
            </a:r>
            <a:endParaRPr lang="de-AT" sz="2000" dirty="0" smtClean="0">
              <a:latin typeface="Perpetua (Основной текст)"/>
            </a:endParaRPr>
          </a:p>
          <a:p>
            <a:endParaRPr lang="de-AT" sz="2000" dirty="0">
              <a:latin typeface="Perpetua (Основной текст)"/>
            </a:endParaRPr>
          </a:p>
          <a:p>
            <a:pPr>
              <a:buNone/>
            </a:pPr>
            <a:r>
              <a:rPr lang="ru-RU" sz="2000" b="1" dirty="0" smtClean="0">
                <a:latin typeface="Perpetua (Основной текст)"/>
              </a:rPr>
              <a:t>Подача заявок</a:t>
            </a:r>
            <a:endParaRPr lang="de-AT" sz="2000" dirty="0">
              <a:latin typeface="Perpetua (Основной текст)"/>
            </a:endParaRPr>
          </a:p>
          <a:p>
            <a:r>
              <a:rPr lang="ru-RU" sz="2000" dirty="0" smtClean="0">
                <a:latin typeface="Perpetua (Основной текст)"/>
              </a:rPr>
              <a:t>Подача заявок в течение всего периода действия программы, не позже чем за 3 месяца до даты проведения конференции</a:t>
            </a:r>
            <a:endParaRPr lang="de-AT" sz="2000" dirty="0">
              <a:latin typeface="Perpetua (Основной текст)"/>
            </a:endParaRPr>
          </a:p>
          <a:p>
            <a:pPr>
              <a:buNone/>
            </a:pPr>
            <a:r>
              <a:rPr lang="en-GB" sz="2000" b="1" dirty="0">
                <a:latin typeface="Perpetua (Основной текст)"/>
              </a:rPr>
              <a:t> </a:t>
            </a:r>
            <a:endParaRPr lang="ru-RU" sz="2000" b="1" dirty="0" smtClean="0">
              <a:latin typeface="Perpetua (Основной текст)"/>
            </a:endParaRPr>
          </a:p>
          <a:p>
            <a:pPr>
              <a:buNone/>
            </a:pPr>
            <a:r>
              <a:rPr lang="ru-RU" sz="2000" b="1" dirty="0" smtClean="0">
                <a:latin typeface="Perpetua (Основной текст)"/>
              </a:rPr>
              <a:t>Оценка и отбор</a:t>
            </a:r>
            <a:endParaRPr lang="de-AT" sz="2000" dirty="0">
              <a:latin typeface="Perpetua (Основной текст)"/>
            </a:endParaRPr>
          </a:p>
          <a:p>
            <a:r>
              <a:rPr lang="ru-RU" sz="2000" dirty="0" smtClean="0">
                <a:latin typeface="Perpetua (Основной текст)"/>
              </a:rPr>
              <a:t>Проверяется качество конференции и кандидатов</a:t>
            </a:r>
            <a:endParaRPr lang="de-AT" sz="2000" dirty="0" smtClean="0">
              <a:latin typeface="Perpetua (Основной текст)"/>
            </a:endParaRPr>
          </a:p>
          <a:p>
            <a:r>
              <a:rPr lang="ru-RU" sz="2000" dirty="0" smtClean="0">
                <a:latin typeface="Perpetua (Основной текст)"/>
              </a:rPr>
              <a:t>Предпочтение будет отдаваться молодым ученым </a:t>
            </a:r>
            <a:r>
              <a:rPr lang="de-AT" sz="2000" dirty="0" smtClean="0">
                <a:latin typeface="Perpetua (Основной текст)"/>
              </a:rPr>
              <a:t>(&lt;</a:t>
            </a:r>
            <a:r>
              <a:rPr lang="de-AT" sz="2000" dirty="0">
                <a:latin typeface="Perpetua (Основной текст)"/>
              </a:rPr>
              <a:t>45) </a:t>
            </a:r>
            <a:r>
              <a:rPr lang="ru-RU" sz="2000" dirty="0" smtClean="0">
                <a:latin typeface="Perpetua (Основной текст)"/>
              </a:rPr>
              <a:t>и активным участникам конференций</a:t>
            </a:r>
            <a:endParaRPr lang="de-AT" sz="2000" dirty="0" smtClean="0">
              <a:latin typeface="Perpetua (Основной текст)"/>
            </a:endParaRPr>
          </a:p>
          <a:p>
            <a:r>
              <a:rPr lang="ru-RU" sz="2000" dirty="0" smtClean="0">
                <a:latin typeface="Perpetua (Основной текст)"/>
              </a:rPr>
              <a:t>Должен соблюдаться </a:t>
            </a:r>
            <a:r>
              <a:rPr lang="ru-RU" sz="2000" dirty="0" err="1" smtClean="0">
                <a:latin typeface="Perpetua (Основной текст)"/>
              </a:rPr>
              <a:t>гендерный</a:t>
            </a:r>
            <a:r>
              <a:rPr lang="ru-RU" sz="2000" dirty="0" smtClean="0">
                <a:latin typeface="Perpetua (Основной текст)"/>
              </a:rPr>
              <a:t> баланс</a:t>
            </a:r>
            <a:endParaRPr lang="de-AT" sz="2000" dirty="0">
              <a:latin typeface="Perpetua (Основной текст)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8229600" cy="6192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Perpetua (Основной текст)"/>
              </a:rPr>
              <a:t>Совместные научные проекты </a:t>
            </a:r>
            <a:r>
              <a:rPr lang="de-AT" sz="2400" b="1" dirty="0" smtClean="0">
                <a:latin typeface="Perpetua (Основной текст)"/>
              </a:rPr>
              <a:t>(</a:t>
            </a:r>
            <a:r>
              <a:rPr lang="ru-RU" sz="2400" b="1" dirty="0" smtClean="0">
                <a:latin typeface="Perpetua (Основной текст)"/>
              </a:rPr>
              <a:t>СНП</a:t>
            </a:r>
            <a:r>
              <a:rPr lang="de-AT" sz="2400" b="1" dirty="0" smtClean="0">
                <a:latin typeface="Perpetua (Основной текст)"/>
              </a:rPr>
              <a:t>) </a:t>
            </a:r>
            <a:endParaRPr lang="de-AT" sz="2400" dirty="0">
              <a:latin typeface="Perpetua (Основной текст)"/>
            </a:endParaRPr>
          </a:p>
          <a:p>
            <a:pPr>
              <a:buNone/>
            </a:pPr>
            <a:r>
              <a:rPr lang="ru-RU" sz="2200" b="1" dirty="0" smtClean="0">
                <a:latin typeface="Perpetua (Основной текст)"/>
              </a:rPr>
              <a:t>Описание</a:t>
            </a:r>
            <a:endParaRPr lang="de-AT" sz="2200" b="1" dirty="0">
              <a:latin typeface="Perpetua (Основной текст)"/>
            </a:endParaRPr>
          </a:p>
          <a:p>
            <a:r>
              <a:rPr lang="ru-RU" sz="2200" dirty="0" smtClean="0">
                <a:latin typeface="Perpetua (Основной текст)"/>
              </a:rPr>
              <a:t>по меньшей мере, одна исследовательская команда из Швейцарии и одна – из Восточной Европы</a:t>
            </a:r>
            <a:r>
              <a:rPr lang="de-AT" sz="2200" dirty="0" smtClean="0">
                <a:latin typeface="Perpetua (Основной текст)"/>
              </a:rPr>
              <a:t>/</a:t>
            </a:r>
            <a:r>
              <a:rPr lang="ru-RU" sz="2200" dirty="0" smtClean="0">
                <a:latin typeface="Perpetua (Основной текст)"/>
              </a:rPr>
              <a:t>ННГ</a:t>
            </a:r>
            <a:endParaRPr lang="de-AT" sz="2200" dirty="0">
              <a:latin typeface="Perpetua (Основной текст)"/>
            </a:endParaRPr>
          </a:p>
          <a:p>
            <a:r>
              <a:rPr lang="ru-RU" sz="2200" dirty="0" smtClean="0">
                <a:latin typeface="Perpetua (Основной текст)"/>
              </a:rPr>
              <a:t>Ответственность за проект в основном лежит на швейцарском партнере</a:t>
            </a:r>
            <a:r>
              <a:rPr lang="de-AT" sz="2200" dirty="0" smtClean="0">
                <a:latin typeface="Perpetua (Основной текст)"/>
              </a:rPr>
              <a:t> (= </a:t>
            </a:r>
            <a:r>
              <a:rPr lang="ru-RU" sz="2200" dirty="0" smtClean="0">
                <a:latin typeface="Perpetua (Основной текст)"/>
              </a:rPr>
              <a:t>координатор</a:t>
            </a:r>
            <a:r>
              <a:rPr lang="de-AT" sz="2200" dirty="0" smtClean="0">
                <a:latin typeface="Perpetua (Основной текст)"/>
              </a:rPr>
              <a:t>)</a:t>
            </a:r>
            <a:endParaRPr lang="de-AT" sz="2200" dirty="0">
              <a:latin typeface="Perpetua (Основной текст)"/>
            </a:endParaRPr>
          </a:p>
          <a:p>
            <a:pPr>
              <a:buNone/>
            </a:pPr>
            <a:endParaRPr lang="de-AT" sz="2200" dirty="0">
              <a:latin typeface="Perpetua (Основной текст)"/>
            </a:endParaRPr>
          </a:p>
          <a:p>
            <a:pPr>
              <a:buNone/>
            </a:pPr>
            <a:r>
              <a:rPr lang="ru-RU" sz="2200" b="1" dirty="0" smtClean="0">
                <a:latin typeface="Perpetua (Основной текст)"/>
              </a:rPr>
              <a:t>Задачи</a:t>
            </a:r>
            <a:endParaRPr lang="de-AT" sz="2200" b="1" dirty="0">
              <a:latin typeface="Perpetua (Основной текст)"/>
            </a:endParaRPr>
          </a:p>
          <a:p>
            <a:r>
              <a:rPr lang="ru-RU" sz="2200" dirty="0" smtClean="0">
                <a:latin typeface="Perpetua (Основной текст)"/>
              </a:rPr>
              <a:t>Достижение</a:t>
            </a:r>
            <a:r>
              <a:rPr lang="uk-UA" sz="2200" dirty="0" smtClean="0">
                <a:latin typeface="Perpetua (Основной текст)"/>
              </a:rPr>
              <a:t> </a:t>
            </a:r>
            <a:r>
              <a:rPr lang="ru-RU" sz="2200" dirty="0" smtClean="0">
                <a:latin typeface="Perpetua (Основной текст)"/>
              </a:rPr>
              <a:t>качественных </a:t>
            </a:r>
            <a:r>
              <a:rPr lang="ru-RU" sz="2200" dirty="0" smtClean="0">
                <a:latin typeface="Perpetua (Основной текст)"/>
              </a:rPr>
              <a:t>результатов</a:t>
            </a:r>
            <a:r>
              <a:rPr lang="uk-UA" sz="2200" dirty="0" smtClean="0">
                <a:latin typeface="Perpetua (Основной текст)"/>
              </a:rPr>
              <a:t>, </a:t>
            </a:r>
            <a:r>
              <a:rPr lang="ru-RU" sz="2200" dirty="0" smtClean="0">
                <a:latin typeface="Perpetua (Основной текст)"/>
              </a:rPr>
              <a:t>актуальных</a:t>
            </a:r>
            <a:r>
              <a:rPr lang="uk-UA" sz="2200" dirty="0" smtClean="0">
                <a:latin typeface="Perpetua (Основной текст)"/>
              </a:rPr>
              <a:t> </a:t>
            </a:r>
            <a:r>
              <a:rPr lang="uk-UA" sz="2200" dirty="0" smtClean="0">
                <a:latin typeface="Perpetua (Основной текст)"/>
              </a:rPr>
              <a:t>для  </a:t>
            </a:r>
            <a:r>
              <a:rPr lang="ru-RU" sz="2200" dirty="0" smtClean="0">
                <a:latin typeface="Perpetua (Основной текст)"/>
              </a:rPr>
              <a:t>переходного</a:t>
            </a:r>
            <a:r>
              <a:rPr lang="uk-UA" sz="2200" dirty="0" smtClean="0">
                <a:latin typeface="Perpetua (Основной текст)"/>
              </a:rPr>
              <a:t> </a:t>
            </a:r>
            <a:r>
              <a:rPr lang="ru-RU" sz="2200" dirty="0" smtClean="0">
                <a:latin typeface="Perpetua (Основной текст)"/>
              </a:rPr>
              <a:t>процесса</a:t>
            </a:r>
          </a:p>
          <a:p>
            <a:r>
              <a:rPr lang="ru-RU" sz="2200" dirty="0" smtClean="0">
                <a:latin typeface="Perpetua (Основной текст)"/>
              </a:rPr>
              <a:t>Международное </a:t>
            </a:r>
            <a:r>
              <a:rPr lang="ru-RU" sz="2200" dirty="0" smtClean="0">
                <a:latin typeface="Perpetua (Основной текст)"/>
              </a:rPr>
              <a:t>сотрудничество, связанное с обменом опытом для поддержания компетентности, популярности и европейской и международной интеграции партнеров из Восточной Европы</a:t>
            </a:r>
            <a:endParaRPr lang="de-AT" sz="2200" dirty="0" smtClean="0">
              <a:latin typeface="Perpetua (Основной текст)"/>
            </a:endParaRPr>
          </a:p>
          <a:p>
            <a:pPr lvl="0">
              <a:buNone/>
            </a:pPr>
            <a:r>
              <a:rPr lang="ru-RU" sz="2200" b="1" dirty="0" smtClean="0">
                <a:latin typeface="Perpetua (Основной текст)"/>
              </a:rPr>
              <a:t>Длительность проекта</a:t>
            </a:r>
            <a:endParaRPr lang="ru-RU" sz="2200" b="1" dirty="0">
              <a:latin typeface="Perpetua (Основной текст)"/>
            </a:endParaRPr>
          </a:p>
          <a:p>
            <a:pPr lvl="0">
              <a:buNone/>
            </a:pPr>
            <a:r>
              <a:rPr lang="de-AT" sz="2200" dirty="0" smtClean="0">
                <a:latin typeface="Perpetua (Основной текст)"/>
              </a:rPr>
              <a:t>24-36 </a:t>
            </a:r>
            <a:r>
              <a:rPr lang="ru-RU" sz="2200" dirty="0" smtClean="0">
                <a:latin typeface="Perpetua (Основной текст)"/>
              </a:rPr>
              <a:t>месяцев</a:t>
            </a:r>
            <a:endParaRPr lang="de-AT" sz="2200" dirty="0">
              <a:latin typeface="Perpetua (Основной текст)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 smtClean="0">
                <a:latin typeface="Perpetua (Основной текст)"/>
              </a:rPr>
              <a:t>Проектный консорциум</a:t>
            </a:r>
            <a:r>
              <a:rPr lang="de-AT" sz="8000" b="1" dirty="0" smtClean="0">
                <a:latin typeface="Perpetua (Основной текст)"/>
              </a:rPr>
              <a:t> </a:t>
            </a:r>
            <a:endParaRPr lang="de-AT" sz="8000" dirty="0">
              <a:latin typeface="Perpetua (Основной текст)"/>
            </a:endParaRPr>
          </a:p>
          <a:p>
            <a:pPr>
              <a:buNone/>
            </a:pPr>
            <a:r>
              <a:rPr lang="de-AT" sz="7200" dirty="0">
                <a:latin typeface="Perpetua (Основной текст)"/>
              </a:rPr>
              <a:t> </a:t>
            </a:r>
          </a:p>
          <a:p>
            <a:pPr>
              <a:buNone/>
            </a:pPr>
            <a:r>
              <a:rPr lang="ru-RU" sz="7200" b="1" dirty="0" smtClean="0">
                <a:latin typeface="Perpetua (Основной текст)"/>
              </a:rPr>
              <a:t>Расходы, покрываемые грантом</a:t>
            </a:r>
            <a:endParaRPr lang="de-AT" sz="7200" dirty="0">
              <a:latin typeface="Perpetua (Основной текст)"/>
            </a:endParaRPr>
          </a:p>
          <a:p>
            <a:pPr>
              <a:buNone/>
            </a:pPr>
            <a:r>
              <a:rPr lang="ru-RU" sz="7200" dirty="0" smtClean="0">
                <a:latin typeface="Perpetua (Основной текст)"/>
              </a:rPr>
              <a:t>Оборудование оплачивается только для партнеров из Восточной Европы/ННГ</a:t>
            </a:r>
            <a:r>
              <a:rPr lang="de-AT" sz="7200" dirty="0" smtClean="0">
                <a:latin typeface="Perpetua (Основной текст)"/>
              </a:rPr>
              <a:t> (</a:t>
            </a:r>
            <a:r>
              <a:rPr lang="ru-RU" sz="7200" dirty="0" smtClean="0">
                <a:latin typeface="Perpetua (Основной текст)"/>
              </a:rPr>
              <a:t>максимум </a:t>
            </a:r>
            <a:r>
              <a:rPr lang="de-AT" sz="7200" dirty="0" smtClean="0">
                <a:latin typeface="Perpetua (Основной текст)"/>
              </a:rPr>
              <a:t>30</a:t>
            </a:r>
            <a:r>
              <a:rPr lang="de-AT" sz="7200" dirty="0">
                <a:latin typeface="Perpetua (Основной текст)"/>
              </a:rPr>
              <a:t>% </a:t>
            </a:r>
            <a:r>
              <a:rPr lang="ru-RU" sz="7200" dirty="0" smtClean="0">
                <a:latin typeface="Perpetua (Основной текст)"/>
              </a:rPr>
              <a:t>общей суммы на каждого партнера</a:t>
            </a:r>
            <a:r>
              <a:rPr lang="de-AT" sz="7200" dirty="0" smtClean="0">
                <a:latin typeface="Perpetua (Основной текст)"/>
              </a:rPr>
              <a:t>)</a:t>
            </a:r>
          </a:p>
          <a:p>
            <a:r>
              <a:rPr lang="ru-RU" sz="7200" dirty="0" smtClean="0">
                <a:latin typeface="Perpetua (Основной текст)"/>
              </a:rPr>
              <a:t>Расходы на дорогу и размещение для визитов по обмену и коротких визитов </a:t>
            </a:r>
            <a:r>
              <a:rPr lang="de-AT" sz="7200" dirty="0" smtClean="0">
                <a:latin typeface="Perpetua (Основной текст)"/>
              </a:rPr>
              <a:t>(</a:t>
            </a:r>
            <a:r>
              <a:rPr lang="ru-RU" sz="7200" dirty="0" smtClean="0">
                <a:latin typeface="Perpetua (Основной текст)"/>
              </a:rPr>
              <a:t>до трех месяцев на человека в год</a:t>
            </a:r>
            <a:r>
              <a:rPr lang="de-AT" sz="7200" dirty="0" smtClean="0">
                <a:latin typeface="Perpetua (Основной текст)"/>
              </a:rPr>
              <a:t>) </a:t>
            </a:r>
          </a:p>
          <a:p>
            <a:r>
              <a:rPr lang="ru-RU" sz="7200" dirty="0" smtClean="0">
                <a:latin typeface="Perpetua (Основной текст)"/>
              </a:rPr>
              <a:t>Участие в международных конференциях</a:t>
            </a:r>
            <a:endParaRPr lang="de-AT" sz="7200" dirty="0" smtClean="0">
              <a:latin typeface="Perpetua (Основной текст)"/>
            </a:endParaRPr>
          </a:p>
          <a:p>
            <a:r>
              <a:rPr lang="ru-RU" sz="7200" dirty="0" smtClean="0">
                <a:latin typeface="Perpetua (Основной текст)"/>
              </a:rPr>
              <a:t>Индивидуальные гранты </a:t>
            </a:r>
            <a:r>
              <a:rPr lang="de-AT" sz="7200" dirty="0" smtClean="0">
                <a:latin typeface="Perpetua (Основной текст)"/>
              </a:rPr>
              <a:t>(</a:t>
            </a:r>
            <a:r>
              <a:rPr lang="ru-RU" sz="7200" dirty="0" smtClean="0">
                <a:latin typeface="Perpetua (Основной текст)"/>
              </a:rPr>
              <a:t>для партнеров из Восточной Европы/ННГ</a:t>
            </a:r>
            <a:r>
              <a:rPr lang="de-AT" sz="7200" dirty="0" smtClean="0">
                <a:latin typeface="Perpetua (Основной текст)"/>
              </a:rPr>
              <a:t>) </a:t>
            </a:r>
          </a:p>
          <a:p>
            <a:r>
              <a:rPr lang="ru-RU" sz="7200" dirty="0" smtClean="0">
                <a:latin typeface="Perpetua (Основной текст)"/>
              </a:rPr>
              <a:t>Расходные материалы</a:t>
            </a:r>
            <a:endParaRPr lang="de-AT" sz="7200" dirty="0">
              <a:latin typeface="Perpetua (Основной текст)"/>
            </a:endParaRPr>
          </a:p>
          <a:p>
            <a:pPr>
              <a:buNone/>
            </a:pPr>
            <a:r>
              <a:rPr lang="de-AT" sz="7200" dirty="0">
                <a:latin typeface="Perpetua (Основной текст)"/>
              </a:rPr>
              <a:t> </a:t>
            </a:r>
          </a:p>
          <a:p>
            <a:pPr>
              <a:buNone/>
            </a:pPr>
            <a:r>
              <a:rPr lang="ru-RU" sz="7200" b="1" dirty="0" smtClean="0">
                <a:latin typeface="Perpetua (Основной текст)"/>
              </a:rPr>
              <a:t>Подача заявок</a:t>
            </a:r>
            <a:endParaRPr lang="de-AT" sz="7200" dirty="0">
              <a:latin typeface="Perpetua (Основной текст)"/>
            </a:endParaRPr>
          </a:p>
          <a:p>
            <a:pPr>
              <a:buNone/>
            </a:pPr>
            <a:r>
              <a:rPr lang="ru-RU" sz="7200" dirty="0" smtClean="0">
                <a:latin typeface="Perpetua (Основной текст)"/>
              </a:rPr>
              <a:t>Заявки необходимо подать не позднее </a:t>
            </a:r>
            <a:r>
              <a:rPr lang="de-AT" sz="7200" dirty="0" smtClean="0">
                <a:latin typeface="Perpetua (Основной текст)"/>
              </a:rPr>
              <a:t>20 </a:t>
            </a:r>
            <a:r>
              <a:rPr lang="ru-RU" sz="7200" dirty="0" smtClean="0">
                <a:latin typeface="Perpetua (Основной текст)"/>
              </a:rPr>
              <a:t>сентября </a:t>
            </a:r>
            <a:r>
              <a:rPr lang="de-AT" sz="7200" dirty="0" smtClean="0">
                <a:latin typeface="Perpetua (Основной текст)"/>
              </a:rPr>
              <a:t>2013 (</a:t>
            </a:r>
            <a:r>
              <a:rPr lang="ru-RU" sz="7200" dirty="0" smtClean="0">
                <a:latin typeface="Perpetua (Основной текст)"/>
              </a:rPr>
              <a:t>00:00</a:t>
            </a:r>
            <a:r>
              <a:rPr lang="de-AT" sz="7200" dirty="0" smtClean="0">
                <a:latin typeface="Perpetua (Основной текст)"/>
              </a:rPr>
              <a:t>).</a:t>
            </a:r>
            <a:endParaRPr lang="de-AT" sz="7200" dirty="0">
              <a:latin typeface="Perpetua (Основной текст)"/>
            </a:endParaRPr>
          </a:p>
          <a:p>
            <a:pPr>
              <a:buNone/>
            </a:pPr>
            <a:r>
              <a:rPr lang="de-AT" sz="7200" dirty="0">
                <a:latin typeface="Perpetua (Основной текст)"/>
              </a:rPr>
              <a:t> </a:t>
            </a:r>
          </a:p>
          <a:p>
            <a:pPr>
              <a:buNone/>
            </a:pPr>
            <a:r>
              <a:rPr lang="ru-RU" sz="7200" b="1" dirty="0" smtClean="0">
                <a:latin typeface="Perpetua (Основной текст)"/>
              </a:rPr>
              <a:t>Оценка и отбор</a:t>
            </a:r>
            <a:endParaRPr lang="de-AT" sz="7200" dirty="0">
              <a:latin typeface="Perpetua (Основной текст)"/>
            </a:endParaRPr>
          </a:p>
          <a:p>
            <a:r>
              <a:rPr lang="ru-RU" sz="7200" dirty="0" smtClean="0">
                <a:latin typeface="Perpetua (Основной текст)"/>
              </a:rPr>
              <a:t>Качество научной работы</a:t>
            </a:r>
            <a:r>
              <a:rPr lang="de-AT" sz="7200" dirty="0" smtClean="0">
                <a:latin typeface="Perpetua (Основной текст)"/>
              </a:rPr>
              <a:t> </a:t>
            </a:r>
            <a:endParaRPr lang="de-AT" sz="7200" dirty="0">
              <a:latin typeface="Perpetua (Основной текст)"/>
            </a:endParaRPr>
          </a:p>
          <a:p>
            <a:pPr>
              <a:buNone/>
            </a:pPr>
            <a:r>
              <a:rPr lang="de-AT" sz="7200" dirty="0">
                <a:latin typeface="Perpetua (Основной текст)"/>
              </a:rPr>
              <a:t>- </a:t>
            </a:r>
            <a:r>
              <a:rPr lang="ru-RU" sz="7200" dirty="0" smtClean="0">
                <a:latin typeface="Perpetua (Основной текст)"/>
              </a:rPr>
              <a:t>Текущие научные интересы и влияние проекта</a:t>
            </a:r>
            <a:r>
              <a:rPr lang="de-AT" sz="7200" dirty="0" smtClean="0">
                <a:latin typeface="Perpetua (Основной текст)"/>
              </a:rPr>
              <a:t> (</a:t>
            </a:r>
            <a:r>
              <a:rPr lang="ru-RU" sz="7200" dirty="0" smtClean="0">
                <a:latin typeface="Perpetua (Основной текст)"/>
              </a:rPr>
              <a:t>научная значимость</a:t>
            </a:r>
            <a:r>
              <a:rPr lang="de-AT" sz="7200" dirty="0" smtClean="0">
                <a:latin typeface="Perpetua (Основной текст)"/>
              </a:rPr>
              <a:t>) </a:t>
            </a:r>
            <a:endParaRPr lang="de-AT" sz="7200" dirty="0">
              <a:latin typeface="Perpetua (Основной текст)"/>
            </a:endParaRPr>
          </a:p>
          <a:p>
            <a:pPr>
              <a:buNone/>
            </a:pPr>
            <a:r>
              <a:rPr lang="de-AT" sz="7200" dirty="0">
                <a:latin typeface="Perpetua (Основной текст)"/>
              </a:rPr>
              <a:t>- </a:t>
            </a:r>
            <a:r>
              <a:rPr lang="ru-RU" sz="7200" dirty="0" smtClean="0">
                <a:latin typeface="Perpetua (Основной текст)"/>
              </a:rPr>
              <a:t>Новизна предложенного научного подхода и проблем исследования</a:t>
            </a:r>
            <a:endParaRPr lang="de-AT" sz="7200" dirty="0">
              <a:latin typeface="Perpetua (Основной текст)"/>
            </a:endParaRPr>
          </a:p>
          <a:p>
            <a:pPr>
              <a:buNone/>
            </a:pPr>
            <a:r>
              <a:rPr lang="de-AT" sz="7200" dirty="0">
                <a:latin typeface="Perpetua (Основной текст)"/>
              </a:rPr>
              <a:t>- </a:t>
            </a:r>
            <a:r>
              <a:rPr lang="ru-RU" sz="7200" dirty="0" smtClean="0">
                <a:latin typeface="Perpetua (Основной текст)"/>
              </a:rPr>
              <a:t>Соответствие и оригинальность используемых методов</a:t>
            </a:r>
            <a:endParaRPr lang="de-AT" sz="7200" dirty="0">
              <a:latin typeface="Perpetua (Основной текст)"/>
            </a:endParaRPr>
          </a:p>
          <a:p>
            <a:pPr>
              <a:buNone/>
            </a:pPr>
            <a:r>
              <a:rPr lang="de-AT" sz="7200" dirty="0">
                <a:latin typeface="Perpetua (Основной текст)"/>
              </a:rPr>
              <a:t>- </a:t>
            </a:r>
            <a:r>
              <a:rPr lang="ru-RU" sz="7200" dirty="0" smtClean="0">
                <a:latin typeface="Perpetua (Основной текст)"/>
              </a:rPr>
              <a:t>Опыт заявителей</a:t>
            </a:r>
            <a:endParaRPr lang="de-AT" sz="7200" dirty="0">
              <a:latin typeface="Perpetua (Основной текст)"/>
            </a:endParaRPr>
          </a:p>
          <a:p>
            <a:pPr>
              <a:buNone/>
            </a:pPr>
            <a:r>
              <a:rPr lang="de-AT" sz="7200" dirty="0">
                <a:latin typeface="Perpetua (Основной текст)"/>
              </a:rPr>
              <a:t>- </a:t>
            </a:r>
            <a:r>
              <a:rPr lang="ru-RU" sz="7200" dirty="0" smtClean="0">
                <a:latin typeface="Perpetua (Основной текст)"/>
              </a:rPr>
              <a:t>Особые навыки заявителей в отношении поданного проекта</a:t>
            </a:r>
            <a:r>
              <a:rPr lang="de-AT" sz="7200" dirty="0" smtClean="0">
                <a:latin typeface="Perpetua (Основной текст)"/>
              </a:rPr>
              <a:t> </a:t>
            </a:r>
            <a:endParaRPr lang="de-AT" sz="7200" dirty="0">
              <a:latin typeface="Perpetua (Основной текст)"/>
            </a:endParaRPr>
          </a:p>
          <a:p>
            <a:pPr>
              <a:buNone/>
            </a:pPr>
            <a:r>
              <a:rPr lang="de-AT" sz="7200" dirty="0"/>
              <a:t> 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endParaRPr lang="de-AT" sz="2900" dirty="0" smtClean="0">
              <a:latin typeface="Perpetua (Основной текст)"/>
            </a:endParaRPr>
          </a:p>
          <a:p>
            <a:r>
              <a:rPr lang="ru-RU" sz="3200" b="1" dirty="0" smtClean="0">
                <a:latin typeface="Perpetua (Основной текст)"/>
              </a:rPr>
              <a:t>Актуальность</a:t>
            </a:r>
            <a:endParaRPr lang="de-AT" sz="5100" b="1" dirty="0">
              <a:latin typeface="Perpetua (Основной текст)"/>
            </a:endParaRPr>
          </a:p>
          <a:p>
            <a:pPr>
              <a:buFont typeface="Symbol" pitchFamily="18" charset="2"/>
              <a:buChar char="-"/>
            </a:pPr>
            <a:r>
              <a:rPr lang="ru-RU" sz="3200" dirty="0" smtClean="0">
                <a:latin typeface="Perpetua (Основной текст)"/>
              </a:rPr>
              <a:t>Значимость </a:t>
            </a:r>
            <a:r>
              <a:rPr lang="ru-RU" sz="3200" dirty="0" smtClean="0">
                <a:latin typeface="Perpetua (Основной текст)"/>
              </a:rPr>
              <a:t>для устойчивого развития страны-партнера</a:t>
            </a:r>
            <a:endParaRPr lang="de-AT" sz="5100" dirty="0">
              <a:latin typeface="Perpetua (Основной текст)"/>
            </a:endParaRPr>
          </a:p>
          <a:p>
            <a:pPr>
              <a:buFont typeface="Symbol" pitchFamily="18" charset="2"/>
              <a:buChar char="-"/>
            </a:pPr>
            <a:r>
              <a:rPr lang="ru-RU" sz="3200" dirty="0" smtClean="0">
                <a:latin typeface="Perpetua (Основной текст)"/>
              </a:rPr>
              <a:t>Укрепление компетентности исследователей и научных учреждений стран-партнеров</a:t>
            </a:r>
            <a:r>
              <a:rPr lang="de-AT" sz="3200" dirty="0" smtClean="0">
                <a:latin typeface="Perpetua (Основной текст)"/>
              </a:rPr>
              <a:t> (</a:t>
            </a:r>
            <a:r>
              <a:rPr lang="ru-RU" sz="3200" dirty="0" smtClean="0">
                <a:latin typeface="Perpetua (Основной текст)"/>
              </a:rPr>
              <a:t>продвижение </a:t>
            </a:r>
            <a:r>
              <a:rPr lang="ru-RU" sz="3200" dirty="0" smtClean="0">
                <a:latin typeface="Perpetua (Основной текст)"/>
              </a:rPr>
              <a:t>молодых </a:t>
            </a:r>
            <a:r>
              <a:rPr lang="ru-RU" sz="3200" dirty="0" smtClean="0">
                <a:latin typeface="Perpetua (Основной текст)"/>
              </a:rPr>
              <a:t>ученых и женщин-ученых</a:t>
            </a:r>
            <a:r>
              <a:rPr lang="de-AT" sz="3200" dirty="0" smtClean="0">
                <a:latin typeface="Perpetua (Основной текст)"/>
              </a:rPr>
              <a:t>) </a:t>
            </a:r>
            <a:endParaRPr lang="de-AT" sz="5100" dirty="0" smtClean="0">
              <a:latin typeface="Perpetua (Основной текст)"/>
            </a:endParaRPr>
          </a:p>
          <a:p>
            <a:pPr>
              <a:buFont typeface="Symbol" pitchFamily="18" charset="2"/>
              <a:buChar char="-"/>
            </a:pPr>
            <a:r>
              <a:rPr lang="ru-RU" sz="3200" dirty="0" smtClean="0">
                <a:latin typeface="Perpetua (Основной текст)"/>
              </a:rPr>
              <a:t>Стратегия распространения результатов исследования среди потенциальных пользователей</a:t>
            </a:r>
            <a:r>
              <a:rPr lang="de-AT" sz="3200" dirty="0" smtClean="0">
                <a:latin typeface="Perpetua (Основной текст)"/>
              </a:rPr>
              <a:t> (</a:t>
            </a:r>
            <a:r>
              <a:rPr lang="ru-RU" sz="3200" dirty="0" smtClean="0">
                <a:latin typeface="Perpetua (Основной текст)"/>
              </a:rPr>
              <a:t>распространение/использование</a:t>
            </a:r>
            <a:r>
              <a:rPr lang="de-AT" sz="3200" dirty="0" smtClean="0">
                <a:latin typeface="Perpetua (Основной текст)"/>
              </a:rPr>
              <a:t>) </a:t>
            </a:r>
            <a:endParaRPr lang="de-AT" sz="5100" dirty="0" smtClean="0">
              <a:latin typeface="Perpetua (Основной текст)"/>
            </a:endParaRPr>
          </a:p>
          <a:p>
            <a:pPr>
              <a:buFont typeface="Symbol" pitchFamily="18" charset="2"/>
              <a:buChar char="-"/>
            </a:pPr>
            <a:r>
              <a:rPr lang="ru-RU" sz="3200" dirty="0" smtClean="0">
                <a:latin typeface="Perpetua (Основной текст)"/>
              </a:rPr>
              <a:t>Разумное распределение обязанностей, полномочий и задач среди партнеров</a:t>
            </a:r>
            <a:endParaRPr lang="de-AT" sz="5100" dirty="0" smtClean="0">
              <a:latin typeface="Perpetua (Основной текст)"/>
            </a:endParaRPr>
          </a:p>
          <a:p>
            <a:pPr>
              <a:buFont typeface="Symbol" pitchFamily="18" charset="2"/>
              <a:buChar char="-"/>
            </a:pPr>
            <a:r>
              <a:rPr lang="ru-RU" sz="3200" dirty="0" smtClean="0">
                <a:latin typeface="Perpetua (Основной текст)"/>
              </a:rPr>
              <a:t>Вклад в </a:t>
            </a:r>
            <a:r>
              <a:rPr lang="de-AT" sz="3200" dirty="0" smtClean="0">
                <a:latin typeface="Perpetua (Основной текст)"/>
              </a:rPr>
              <a:t>(</a:t>
            </a:r>
            <a:r>
              <a:rPr lang="ru-RU" sz="3200" dirty="0" smtClean="0">
                <a:latin typeface="Perpetua (Основной текст)"/>
              </a:rPr>
              <a:t>меж</a:t>
            </a:r>
            <a:r>
              <a:rPr lang="de-AT" sz="3200" dirty="0" smtClean="0">
                <a:latin typeface="Perpetua (Основной текст)"/>
              </a:rPr>
              <a:t>)</a:t>
            </a:r>
            <a:r>
              <a:rPr lang="ru-RU" sz="3200" dirty="0" smtClean="0">
                <a:latin typeface="Perpetua (Основной текст)"/>
              </a:rPr>
              <a:t>национальную структуру</a:t>
            </a:r>
            <a:endParaRPr lang="de-AT" sz="5100" dirty="0" smtClean="0">
              <a:latin typeface="Perpetua (Основной текст)"/>
            </a:endParaRPr>
          </a:p>
          <a:p>
            <a:pPr>
              <a:buNone/>
            </a:pPr>
            <a:endParaRPr lang="de-AT" sz="4600" dirty="0" smtClean="0">
              <a:latin typeface="Perpetua (Основной текст)"/>
            </a:endParaRPr>
          </a:p>
          <a:p>
            <a:r>
              <a:rPr lang="ru-RU" sz="3200" b="1" dirty="0" smtClean="0">
                <a:latin typeface="Perpetua (Основной текст)"/>
              </a:rPr>
              <a:t>Управление</a:t>
            </a:r>
            <a:r>
              <a:rPr lang="de-AT" sz="3200" b="1" dirty="0" smtClean="0">
                <a:latin typeface="Perpetua (Основной текст)"/>
              </a:rPr>
              <a:t>/</a:t>
            </a:r>
            <a:r>
              <a:rPr lang="ru-RU" sz="3200" b="1" dirty="0" smtClean="0">
                <a:latin typeface="Perpetua (Основной текст)"/>
              </a:rPr>
              <a:t>бюджет</a:t>
            </a:r>
            <a:endParaRPr lang="de-AT" sz="5100" b="1" dirty="0" smtClean="0">
              <a:latin typeface="Perpetua (Основной текст)"/>
            </a:endParaRPr>
          </a:p>
          <a:p>
            <a:pPr>
              <a:buFont typeface="Symbol" pitchFamily="18" charset="2"/>
              <a:buChar char="-"/>
            </a:pPr>
            <a:r>
              <a:rPr lang="ru-RU" sz="3200" dirty="0" smtClean="0">
                <a:latin typeface="Perpetua (Основной текст)"/>
              </a:rPr>
              <a:t>Разумная связь между задачами, исходными данными, результатами  и показателями/индикаторами</a:t>
            </a:r>
            <a:endParaRPr lang="de-AT" sz="5100" dirty="0" smtClean="0">
              <a:latin typeface="Perpetua (Основной текст)"/>
            </a:endParaRPr>
          </a:p>
          <a:p>
            <a:pPr>
              <a:buFont typeface="Symbol" pitchFamily="18" charset="2"/>
              <a:buChar char="-"/>
            </a:pPr>
            <a:r>
              <a:rPr lang="ru-RU" sz="3200" dirty="0" smtClean="0">
                <a:latin typeface="Perpetua (Основной текст)"/>
              </a:rPr>
              <a:t>Эффективная схема управления</a:t>
            </a:r>
            <a:endParaRPr lang="de-AT" sz="5100" dirty="0" smtClean="0">
              <a:latin typeface="Perpetua (Основной текст)"/>
            </a:endParaRPr>
          </a:p>
          <a:p>
            <a:pPr>
              <a:buFont typeface="Symbol" pitchFamily="18" charset="2"/>
              <a:buChar char="-"/>
            </a:pPr>
            <a:r>
              <a:rPr lang="ru-RU" sz="3200" dirty="0" smtClean="0">
                <a:latin typeface="Perpetua (Основной текст)"/>
              </a:rPr>
              <a:t>Благоприятное соотношение цены/качества</a:t>
            </a:r>
            <a:endParaRPr lang="de-AT" sz="5100" dirty="0" smtClean="0">
              <a:latin typeface="Perpetua (Основной текст)"/>
            </a:endParaRPr>
          </a:p>
          <a:p>
            <a:pPr>
              <a:buFont typeface="Symbol" pitchFamily="18" charset="2"/>
              <a:buChar char="-"/>
            </a:pPr>
            <a:r>
              <a:rPr lang="ru-RU" sz="3200" dirty="0" smtClean="0">
                <a:latin typeface="Perpetua (Основной текст)"/>
              </a:rPr>
              <a:t>Выполнимость проекта</a:t>
            </a:r>
            <a:endParaRPr lang="de-AT" sz="5100" dirty="0" smtClean="0">
              <a:latin typeface="Perpetua (Основной текст)"/>
            </a:endParaRPr>
          </a:p>
          <a:p>
            <a:endParaRPr lang="de-A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100" b="1" dirty="0" smtClean="0">
                <a:latin typeface="Perpetua (Основной текст)"/>
              </a:rPr>
              <a:t>Институциональное партнерство</a:t>
            </a:r>
            <a:r>
              <a:rPr lang="de-AT" sz="3100" b="1" dirty="0" smtClean="0">
                <a:latin typeface="Perpetua (Основной текст)"/>
              </a:rPr>
              <a:t> (</a:t>
            </a:r>
            <a:r>
              <a:rPr lang="ru-RU" sz="3100" b="1" dirty="0" smtClean="0">
                <a:latin typeface="Perpetua (Основной текст)"/>
              </a:rPr>
              <a:t>ИП</a:t>
            </a:r>
            <a:r>
              <a:rPr lang="de-AT" sz="3100" b="1" dirty="0" smtClean="0">
                <a:latin typeface="Perpetua (Основной текст)"/>
              </a:rPr>
              <a:t>)</a:t>
            </a:r>
            <a:endParaRPr lang="de-AT" dirty="0">
              <a:latin typeface="Perpetua (Основной текст)"/>
            </a:endParaRPr>
          </a:p>
          <a:p>
            <a:pPr>
              <a:buNone/>
            </a:pPr>
            <a:r>
              <a:rPr lang="ru-RU" sz="2400" dirty="0" smtClean="0">
                <a:latin typeface="Perpetua (Основной текст)"/>
              </a:rPr>
              <a:t>Будет запущено только весной </a:t>
            </a:r>
            <a:r>
              <a:rPr lang="de-AT" sz="2400" dirty="0" smtClean="0">
                <a:latin typeface="Perpetua (Основной текст)"/>
              </a:rPr>
              <a:t>2014</a:t>
            </a:r>
            <a:endParaRPr lang="de-AT" sz="2400" dirty="0">
              <a:latin typeface="Perpetua (Основной текст)"/>
            </a:endParaRPr>
          </a:p>
          <a:p>
            <a:pPr>
              <a:buNone/>
            </a:pPr>
            <a:r>
              <a:rPr lang="de-AT" sz="2400" b="1" dirty="0">
                <a:latin typeface="Perpetua (Основной текст)"/>
              </a:rPr>
              <a:t> </a:t>
            </a:r>
            <a:endParaRPr lang="de-AT" sz="2400" dirty="0">
              <a:latin typeface="Perpetua (Основной текст)"/>
            </a:endParaRPr>
          </a:p>
          <a:p>
            <a:pPr>
              <a:buNone/>
            </a:pPr>
            <a:r>
              <a:rPr lang="ru-RU" sz="2400" b="1" dirty="0" smtClean="0">
                <a:latin typeface="Perpetua (Основной текст)"/>
              </a:rPr>
              <a:t>Описание</a:t>
            </a:r>
            <a:endParaRPr lang="de-AT" sz="2400" dirty="0">
              <a:latin typeface="Perpetua (Основной текст)"/>
            </a:endParaRPr>
          </a:p>
          <a:p>
            <a:r>
              <a:rPr lang="ru-RU" sz="2400" dirty="0" smtClean="0">
                <a:latin typeface="Perpetua (Основной текст)"/>
              </a:rPr>
              <a:t>По меньшей мере, один исследователь из Швейцарии и один – из Восточной Европы</a:t>
            </a:r>
            <a:endParaRPr lang="de-AT" sz="2400" dirty="0" smtClean="0">
              <a:latin typeface="Perpetua (Основной текст)"/>
            </a:endParaRPr>
          </a:p>
          <a:p>
            <a:r>
              <a:rPr lang="ru-RU" sz="2400" dirty="0" smtClean="0">
                <a:latin typeface="Perpetua (Основной текст)"/>
              </a:rPr>
              <a:t>Швейцарская сторона несет ответственность за координирование</a:t>
            </a:r>
            <a:endParaRPr lang="de-AT" sz="2400" dirty="0">
              <a:latin typeface="Perpetua (Основной текст)"/>
            </a:endParaRPr>
          </a:p>
          <a:p>
            <a:pPr>
              <a:buNone/>
            </a:pPr>
            <a:r>
              <a:rPr lang="de-AT" sz="2400" b="1" dirty="0">
                <a:latin typeface="Perpetua (Основной текст)"/>
              </a:rPr>
              <a:t> </a:t>
            </a:r>
            <a:endParaRPr lang="de-AT" sz="2400" dirty="0">
              <a:latin typeface="Perpetua (Основной текст)"/>
            </a:endParaRPr>
          </a:p>
          <a:p>
            <a:pPr>
              <a:buNone/>
            </a:pPr>
            <a:r>
              <a:rPr lang="ru-RU" sz="2400" b="1" dirty="0" smtClean="0">
                <a:latin typeface="Perpetua (Основной текст)"/>
              </a:rPr>
              <a:t>Задачи</a:t>
            </a:r>
            <a:endParaRPr lang="de-AT" sz="2400" dirty="0">
              <a:latin typeface="Perpetua (Основной текст)"/>
            </a:endParaRPr>
          </a:p>
          <a:p>
            <a:r>
              <a:rPr lang="ru-RU" sz="2400" dirty="0" smtClean="0">
                <a:latin typeface="Perpetua (Основной текст)"/>
              </a:rPr>
              <a:t>Развитие и модернизация институциональных аспектов научно-исследовательских учреждений в Восточной Европе/ННГ</a:t>
            </a:r>
            <a:endParaRPr lang="de-AT" sz="2400" dirty="0">
              <a:latin typeface="Perpetua (Основной текст)"/>
            </a:endParaRPr>
          </a:p>
          <a:p>
            <a:r>
              <a:rPr lang="ru-RU" sz="2400" dirty="0" smtClean="0">
                <a:latin typeface="Perpetua (Основной текст)"/>
              </a:rPr>
              <a:t>Повышение привлекательности и международной конкурентоспособности этих учреждений путем улучшения общей ситуации</a:t>
            </a:r>
            <a:endParaRPr lang="de-AT" sz="2400" dirty="0">
              <a:latin typeface="Perpetua (Основной текст)"/>
            </a:endParaRPr>
          </a:p>
          <a:p>
            <a:endParaRPr lang="de-A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Perpetua (Основной текст)"/>
              </a:rPr>
              <a:t>Подготовительные гранты</a:t>
            </a:r>
            <a:r>
              <a:rPr lang="de-AT" sz="2800" b="1" dirty="0" smtClean="0">
                <a:latin typeface="Perpetua (Основной текст)"/>
              </a:rPr>
              <a:t> (</a:t>
            </a:r>
            <a:r>
              <a:rPr lang="ru-RU" sz="2800" b="1" dirty="0" smtClean="0">
                <a:latin typeface="Perpetua (Основной текст)"/>
              </a:rPr>
              <a:t>ПГ</a:t>
            </a:r>
            <a:r>
              <a:rPr lang="de-AT" sz="2800" b="1" dirty="0" smtClean="0">
                <a:latin typeface="Perpetua (Основной текст)"/>
              </a:rPr>
              <a:t>)</a:t>
            </a:r>
          </a:p>
          <a:p>
            <a:pPr>
              <a:buNone/>
            </a:pPr>
            <a:endParaRPr lang="de-AT" sz="2400" b="1" dirty="0" smtClean="0">
              <a:latin typeface="Perpetua (Основной текст)"/>
            </a:endParaRPr>
          </a:p>
          <a:p>
            <a:pPr>
              <a:buNone/>
            </a:pPr>
            <a:r>
              <a:rPr lang="ru-RU" sz="2400" b="1" dirty="0" smtClean="0">
                <a:latin typeface="Perpetua (Основной текст)"/>
              </a:rPr>
              <a:t>Цели</a:t>
            </a:r>
            <a:endParaRPr lang="de-AT" sz="2400" dirty="0">
              <a:latin typeface="Perpetua (Основной текст)"/>
            </a:endParaRPr>
          </a:p>
          <a:p>
            <a:r>
              <a:rPr lang="ru-RU" sz="2400" dirty="0" smtClean="0">
                <a:latin typeface="Perpetua (Основной текст)"/>
              </a:rPr>
              <a:t>Повышение качества подаваемых проектов СНП</a:t>
            </a:r>
            <a:endParaRPr lang="de-AT" sz="2400" dirty="0">
              <a:latin typeface="Perpetua (Основной текст)"/>
            </a:endParaRPr>
          </a:p>
          <a:p>
            <a:pPr>
              <a:buNone/>
            </a:pPr>
            <a:r>
              <a:rPr lang="de-AT" sz="2400" b="1" dirty="0">
                <a:latin typeface="Perpetua (Основной текст)"/>
              </a:rPr>
              <a:t> </a:t>
            </a:r>
            <a:endParaRPr lang="de-AT" sz="2400" dirty="0">
              <a:latin typeface="Perpetua (Основной текст)"/>
            </a:endParaRPr>
          </a:p>
          <a:p>
            <a:pPr>
              <a:buNone/>
            </a:pPr>
            <a:r>
              <a:rPr lang="ru-RU" sz="2400" b="1" dirty="0" smtClean="0">
                <a:latin typeface="Perpetua (Основной текст)"/>
              </a:rPr>
              <a:t>Описание</a:t>
            </a:r>
            <a:endParaRPr lang="de-AT" sz="2400" dirty="0">
              <a:latin typeface="Perpetua (Основной текст)"/>
            </a:endParaRPr>
          </a:p>
          <a:p>
            <a:r>
              <a:rPr lang="ru-RU" sz="2400" dirty="0" smtClean="0">
                <a:latin typeface="Perpetua (Основной текст)"/>
              </a:rPr>
              <a:t>Финансирование расходов на дорогу и командировочных для партнеров, участвующих во встречах</a:t>
            </a:r>
            <a:endParaRPr lang="de-AT" sz="2400" dirty="0">
              <a:latin typeface="Perpetua (Основной текст)"/>
            </a:endParaRPr>
          </a:p>
          <a:p>
            <a:r>
              <a:rPr lang="ru-RU" sz="2400" dirty="0" smtClean="0">
                <a:latin typeface="Perpetua (Основной текст)"/>
              </a:rPr>
              <a:t>Встречи должны позволять партнерам обсуждать и подготавливать заявки и должны проводиться до крайнего срока подачи заявок на СНП</a:t>
            </a:r>
            <a:endParaRPr lang="de-AT" sz="2400" dirty="0">
              <a:latin typeface="Perpetua (Основной текст)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de-AT" sz="2400" b="1" dirty="0" smtClean="0">
              <a:latin typeface="Perpetua (Основной текст)"/>
            </a:endParaRPr>
          </a:p>
          <a:p>
            <a:pPr>
              <a:buNone/>
            </a:pPr>
            <a:r>
              <a:rPr lang="ru-RU" sz="2400" b="1" dirty="0" smtClean="0">
                <a:latin typeface="Perpetua (Основной текст)"/>
              </a:rPr>
              <a:t>Допустимые расходы</a:t>
            </a:r>
            <a:endParaRPr lang="de-AT" sz="2400" dirty="0" smtClean="0">
              <a:latin typeface="Perpetua (Основной текст)"/>
            </a:endParaRP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latin typeface="Perpetua (Основной текст)"/>
              </a:rPr>
              <a:t>Частичное покрытие дорожных расходов и командировочных</a:t>
            </a:r>
            <a:r>
              <a:rPr lang="de-AT" sz="2400" dirty="0" smtClean="0">
                <a:latin typeface="Perpetua (Основной текст)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latin typeface="Perpetua (Основной текст)"/>
              </a:rPr>
              <a:t>Максимальная сумма ПГ</a:t>
            </a:r>
            <a:r>
              <a:rPr lang="de-AT" sz="2400" dirty="0" smtClean="0">
                <a:latin typeface="Perpetua (Основной текст)"/>
              </a:rPr>
              <a:t>: CHF 10</a:t>
            </a:r>
            <a:r>
              <a:rPr lang="ru-RU" sz="2400" dirty="0" smtClean="0">
                <a:latin typeface="Perpetua (Основной текст)"/>
              </a:rPr>
              <a:t> </a:t>
            </a:r>
            <a:r>
              <a:rPr lang="de-AT" sz="2400" dirty="0" smtClean="0">
                <a:latin typeface="Perpetua (Основной текст)"/>
              </a:rPr>
              <a:t>000 (</a:t>
            </a:r>
            <a:r>
              <a:rPr lang="ru-RU" sz="2400" dirty="0" smtClean="0">
                <a:latin typeface="Perpetua (Основной текст)"/>
              </a:rPr>
              <a:t>единая ставка на человека</a:t>
            </a:r>
            <a:r>
              <a:rPr lang="de-AT" sz="2400" dirty="0" smtClean="0">
                <a:latin typeface="Perpetua (Основной текст)"/>
              </a:rPr>
              <a:t>) </a:t>
            </a:r>
          </a:p>
          <a:p>
            <a:pPr>
              <a:buNone/>
            </a:pPr>
            <a:r>
              <a:rPr lang="de-AT" sz="2400" b="1" dirty="0" smtClean="0">
                <a:latin typeface="Perpetua (Основной текст)"/>
              </a:rPr>
              <a:t> </a:t>
            </a:r>
            <a:endParaRPr lang="de-AT" sz="2400" dirty="0" smtClean="0">
              <a:latin typeface="Perpetua (Основной текст)"/>
            </a:endParaRPr>
          </a:p>
          <a:p>
            <a:pPr>
              <a:buNone/>
            </a:pPr>
            <a:r>
              <a:rPr lang="ru-RU" sz="2400" b="1" dirty="0" smtClean="0">
                <a:latin typeface="Perpetua (Основной текст)"/>
              </a:rPr>
              <a:t>Подача заявок</a:t>
            </a:r>
            <a:r>
              <a:rPr lang="de-AT" sz="2400" b="1" dirty="0" smtClean="0">
                <a:latin typeface="Perpetua (Основной текст)"/>
              </a:rPr>
              <a:t> </a:t>
            </a:r>
            <a:endParaRPr lang="de-AT" sz="2400" dirty="0" smtClean="0">
              <a:latin typeface="Perpetua (Основной текст)"/>
            </a:endParaRPr>
          </a:p>
          <a:p>
            <a:r>
              <a:rPr lang="ru-RU" sz="2400" dirty="0" smtClean="0">
                <a:latin typeface="Perpetua (Основной текст)"/>
              </a:rPr>
              <a:t>Подача заявок до </a:t>
            </a:r>
            <a:r>
              <a:rPr lang="de-AT" sz="2400" dirty="0" smtClean="0">
                <a:latin typeface="Perpetua (Основной текст)"/>
              </a:rPr>
              <a:t>31 </a:t>
            </a:r>
            <a:r>
              <a:rPr lang="ru-RU" sz="2400" dirty="0" smtClean="0">
                <a:latin typeface="Perpetua (Основной текст)"/>
              </a:rPr>
              <a:t>августа</a:t>
            </a:r>
            <a:r>
              <a:rPr lang="de-AT" sz="2400" dirty="0" smtClean="0">
                <a:latin typeface="Perpetua (Основной текст)"/>
              </a:rPr>
              <a:t> 2013</a:t>
            </a:r>
          </a:p>
          <a:p>
            <a:pPr>
              <a:buNone/>
            </a:pPr>
            <a:r>
              <a:rPr lang="de-AT" sz="2400" b="1" dirty="0" smtClean="0">
                <a:latin typeface="Perpetua (Основной текст)"/>
              </a:rPr>
              <a:t> </a:t>
            </a:r>
            <a:endParaRPr lang="de-AT" sz="2400" dirty="0" smtClean="0">
              <a:latin typeface="Perpetua (Основной текст)"/>
            </a:endParaRPr>
          </a:p>
          <a:p>
            <a:pPr>
              <a:buNone/>
            </a:pPr>
            <a:r>
              <a:rPr lang="ru-RU" sz="2400" b="1" dirty="0" smtClean="0">
                <a:latin typeface="Perpetua (Основной текст)"/>
              </a:rPr>
              <a:t>Предоставление грантов</a:t>
            </a:r>
            <a:endParaRPr lang="de-AT" sz="2400" dirty="0" smtClean="0">
              <a:latin typeface="Perpetua (Основной текст)"/>
            </a:endParaRPr>
          </a:p>
          <a:p>
            <a:r>
              <a:rPr lang="ru-RU" sz="2400" dirty="0" smtClean="0">
                <a:latin typeface="Perpetua (Основной текст)"/>
              </a:rPr>
              <a:t>Финансирование будет предоставляться только после получения основной заявки, соответствующей критериям СНП</a:t>
            </a:r>
            <a:endParaRPr lang="de-AT" dirty="0">
              <a:latin typeface="Perpetua (Основной текст)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b="1" dirty="0" err="1" smtClean="0">
                <a:latin typeface="Perpetua (Основной текст)"/>
              </a:rPr>
              <a:t>Валоризационные</a:t>
            </a:r>
            <a:r>
              <a:rPr lang="ru-RU" sz="2400" b="1" dirty="0" smtClean="0">
                <a:latin typeface="Perpetua (Основной текст)"/>
              </a:rPr>
              <a:t> гранты</a:t>
            </a:r>
            <a:r>
              <a:rPr lang="de-AT" sz="2400" b="1" dirty="0" smtClean="0">
                <a:latin typeface="Perpetua (Основной текст)"/>
              </a:rPr>
              <a:t> </a:t>
            </a:r>
            <a:endParaRPr lang="de-AT" dirty="0">
              <a:latin typeface="Perpetua (Основной текст)"/>
            </a:endParaRPr>
          </a:p>
          <a:p>
            <a:pPr>
              <a:buNone/>
            </a:pPr>
            <a:endParaRPr lang="de-AT" sz="2200" b="1" dirty="0" smtClean="0">
              <a:latin typeface="Perpetua (Основной текст)"/>
            </a:endParaRPr>
          </a:p>
          <a:p>
            <a:pPr>
              <a:buNone/>
            </a:pPr>
            <a:r>
              <a:rPr lang="ru-RU" sz="2200" b="1" dirty="0" smtClean="0">
                <a:latin typeface="Perpetua (Основной текст)"/>
              </a:rPr>
              <a:t>Цель</a:t>
            </a:r>
            <a:endParaRPr lang="de-AT" sz="2200" b="1" dirty="0">
              <a:latin typeface="Perpetua (Основной текст)"/>
            </a:endParaRPr>
          </a:p>
          <a:p>
            <a:r>
              <a:rPr lang="ru-RU" sz="2400" dirty="0" smtClean="0">
                <a:latin typeface="Perpetua (Основной текст)"/>
              </a:rPr>
              <a:t>Повышение эффективности и устойчивости поддерживаемой деятельности и результатов в рамках СНП</a:t>
            </a:r>
            <a:endParaRPr lang="en-US" sz="2400" dirty="0" smtClean="0">
              <a:latin typeface="Perpetua (Основной текст)"/>
            </a:endParaRPr>
          </a:p>
          <a:p>
            <a:r>
              <a:rPr lang="en-US" sz="2400" dirty="0" smtClean="0">
                <a:latin typeface="Perpetua (Основной текст)"/>
              </a:rPr>
              <a:t>(</a:t>
            </a:r>
            <a:r>
              <a:rPr lang="ru-RU" sz="2400" dirty="0" smtClean="0">
                <a:latin typeface="Perpetua (Основной текст)"/>
              </a:rPr>
              <a:t>например, публикации, разработка </a:t>
            </a:r>
            <a:r>
              <a:rPr lang="ru-RU" sz="2400" dirty="0" err="1" smtClean="0">
                <a:latin typeface="Perpetua (Основной текст)"/>
              </a:rPr>
              <a:t>веб-сайтов</a:t>
            </a:r>
            <a:r>
              <a:rPr lang="ru-RU" sz="2400" dirty="0" smtClean="0">
                <a:latin typeface="Perpetua (Основной текст)"/>
              </a:rPr>
              <a:t>, организация конференций с заинтересованными лицами или широкой общественностью</a:t>
            </a:r>
            <a:r>
              <a:rPr lang="en-US" sz="2400" dirty="0" smtClean="0">
                <a:latin typeface="Perpetua (Основной текст)"/>
              </a:rPr>
              <a:t>)</a:t>
            </a:r>
          </a:p>
          <a:p>
            <a:r>
              <a:rPr lang="ru-RU" sz="2400" dirty="0" smtClean="0">
                <a:latin typeface="Perpetua (Основной текст)"/>
              </a:rPr>
              <a:t>Поддержка текущих СНП для проведения совместных мероприятий с участниками других СНП с целью повышения эффективности результатов</a:t>
            </a:r>
            <a:endParaRPr lang="de-AT" sz="2400" dirty="0">
              <a:latin typeface="Perpetua (Основной текст)"/>
            </a:endParaRPr>
          </a:p>
          <a:p>
            <a:pPr>
              <a:buNone/>
            </a:pPr>
            <a:r>
              <a:rPr lang="ru-RU" sz="2400" b="1" dirty="0" smtClean="0">
                <a:latin typeface="Perpetua (Основной текст)"/>
              </a:rPr>
              <a:t>Описание</a:t>
            </a:r>
            <a:r>
              <a:rPr lang="de-AT" sz="2400" b="1" dirty="0" smtClean="0">
                <a:latin typeface="Perpetua (Основной текст)"/>
              </a:rPr>
              <a:t> </a:t>
            </a:r>
            <a:endParaRPr lang="de-AT" sz="2400" b="1" dirty="0">
              <a:latin typeface="Perpetua (Основной текст)"/>
            </a:endParaRPr>
          </a:p>
          <a:p>
            <a:r>
              <a:rPr lang="ru-RU" sz="2400" dirty="0" smtClean="0">
                <a:latin typeface="Perpetua (Основной текст)"/>
              </a:rPr>
              <a:t>Поддержка внедрения и распространения результатов СНП</a:t>
            </a:r>
            <a:endParaRPr lang="en-US" sz="2400" dirty="0" smtClean="0">
              <a:latin typeface="Perpetua (Основной текст)"/>
            </a:endParaRPr>
          </a:p>
          <a:p>
            <a:r>
              <a:rPr lang="ru-RU" sz="2400" dirty="0" smtClean="0">
                <a:latin typeface="Perpetua (Основной текст)"/>
              </a:rPr>
              <a:t>Дополнительная финансовая поддержка сотрудничества между различными СНП возможна в случае формирования совместной деятельности в ходе программы</a:t>
            </a:r>
            <a:endParaRPr lang="de-AT" sz="2200" dirty="0">
              <a:latin typeface="Perpetua (Основной текст)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endParaRPr lang="de-AT" dirty="0">
              <a:latin typeface="Perpetua (Основной текст)"/>
            </a:endParaRPr>
          </a:p>
          <a:p>
            <a:pPr>
              <a:buNone/>
            </a:pPr>
            <a:r>
              <a:rPr lang="ru-RU" b="1" dirty="0" smtClean="0">
                <a:latin typeface="Perpetua (Основной текст)"/>
              </a:rPr>
              <a:t>Расходы, покрываемые грантов</a:t>
            </a:r>
            <a:r>
              <a:rPr lang="de-AT" b="1" dirty="0" smtClean="0">
                <a:latin typeface="Perpetua (Основной текст)"/>
              </a:rPr>
              <a:t> </a:t>
            </a:r>
            <a:endParaRPr lang="de-AT" b="1" dirty="0">
              <a:latin typeface="Perpetua (Основной текст)"/>
            </a:endParaRPr>
          </a:p>
          <a:p>
            <a:r>
              <a:rPr lang="ru-RU" dirty="0" smtClean="0">
                <a:latin typeface="Perpetua (Основной текст)"/>
              </a:rPr>
              <a:t>Допустимые расходы не оговорены, финансируемая деятельность должна соотноситься с задачами </a:t>
            </a:r>
            <a:r>
              <a:rPr lang="en-US" dirty="0" smtClean="0">
                <a:latin typeface="Perpetua (Основной текст)"/>
              </a:rPr>
              <a:t>SCOPES</a:t>
            </a:r>
            <a:endParaRPr lang="en-US" dirty="0">
              <a:latin typeface="Perpetua (Основной текст)"/>
            </a:endParaRPr>
          </a:p>
          <a:p>
            <a:pPr>
              <a:buNone/>
            </a:pPr>
            <a:endParaRPr lang="de-AT" b="1" dirty="0">
              <a:latin typeface="Perpetua (Основной текст)"/>
            </a:endParaRPr>
          </a:p>
          <a:p>
            <a:pPr>
              <a:buNone/>
            </a:pPr>
            <a:r>
              <a:rPr lang="ru-RU" b="1" dirty="0" smtClean="0">
                <a:latin typeface="Perpetua (Основной текст)"/>
              </a:rPr>
              <a:t>Подача заявок</a:t>
            </a:r>
            <a:endParaRPr lang="de-AT" dirty="0">
              <a:latin typeface="Perpetua (Основной текст)"/>
            </a:endParaRPr>
          </a:p>
          <a:p>
            <a:r>
              <a:rPr lang="ru-RU" dirty="0" smtClean="0">
                <a:latin typeface="Perpetua (Основной текст)"/>
              </a:rPr>
              <a:t>Подача заявок в течение всего периода действия программы, не позднее чем за 3 месяца до начала соответствующих мероприятий</a:t>
            </a:r>
            <a:endParaRPr lang="en-US" dirty="0" smtClean="0">
              <a:latin typeface="Perpetua (Основной текст)"/>
            </a:endParaRPr>
          </a:p>
          <a:p>
            <a:pPr>
              <a:buNone/>
            </a:pPr>
            <a:endParaRPr lang="en-US" b="1" dirty="0">
              <a:latin typeface="Perpetua (Основной текст)"/>
            </a:endParaRPr>
          </a:p>
          <a:p>
            <a:pPr>
              <a:buNone/>
            </a:pPr>
            <a:r>
              <a:rPr lang="ru-RU" b="1" dirty="0" smtClean="0">
                <a:latin typeface="Perpetua (Основной текст)"/>
              </a:rPr>
              <a:t>Оценка и отбор</a:t>
            </a:r>
            <a:endParaRPr lang="de-AT" dirty="0">
              <a:latin typeface="Perpetua (Основной текст)"/>
            </a:endParaRPr>
          </a:p>
          <a:p>
            <a:r>
              <a:rPr lang="ru-RU" dirty="0" err="1" smtClean="0">
                <a:latin typeface="Perpetua (Основной текст)"/>
              </a:rPr>
              <a:t>Дейтельность</a:t>
            </a:r>
            <a:r>
              <a:rPr lang="ru-RU" dirty="0" smtClean="0">
                <a:latin typeface="Perpetua (Основной текст)"/>
              </a:rPr>
              <a:t> должна способствовать распространению </a:t>
            </a:r>
            <a:r>
              <a:rPr lang="en-US" dirty="0" smtClean="0">
                <a:latin typeface="Perpetua (Основной текст)"/>
              </a:rPr>
              <a:t>/ </a:t>
            </a:r>
            <a:r>
              <a:rPr lang="ru-RU" dirty="0" smtClean="0">
                <a:latin typeface="Perpetua (Основной текст)"/>
              </a:rPr>
              <a:t>внедрению результатов, достигнутых при реализации СНП</a:t>
            </a:r>
            <a:endParaRPr lang="de-AT" dirty="0">
              <a:latin typeface="Perpetua (Основной текст)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>
                <a:latin typeface="Perpetua (Основной текст)"/>
              </a:rPr>
              <a:t>Швейцарский национальный научный фонд </a:t>
            </a:r>
            <a:r>
              <a:rPr lang="en-US" dirty="0" smtClean="0">
                <a:latin typeface="Perpetua (Основной текст)"/>
              </a:rPr>
              <a:t>(</a:t>
            </a:r>
            <a:r>
              <a:rPr lang="en-US" dirty="0">
                <a:latin typeface="Perpetua (Основной текст)"/>
              </a:rPr>
              <a:t>SNSF) </a:t>
            </a:r>
            <a:r>
              <a:rPr lang="ru-RU" dirty="0" smtClean="0">
                <a:latin typeface="Perpetua (Основной текст)"/>
              </a:rPr>
              <a:t>и Швейцарское агентство развития и сотрудничества</a:t>
            </a:r>
            <a:r>
              <a:rPr lang="en-US" dirty="0" smtClean="0">
                <a:latin typeface="Perpetua (Основной текст)"/>
              </a:rPr>
              <a:t> </a:t>
            </a:r>
            <a:r>
              <a:rPr lang="en-US" dirty="0">
                <a:latin typeface="Perpetua (Основной текст)"/>
              </a:rPr>
              <a:t>(SDC) </a:t>
            </a:r>
            <a:r>
              <a:rPr lang="ru-RU" dirty="0" smtClean="0">
                <a:latin typeface="Perpetua (Основной текст)"/>
              </a:rPr>
              <a:t>запускают новый этап программы</a:t>
            </a:r>
            <a:endParaRPr lang="en-US" dirty="0" smtClean="0">
              <a:latin typeface="Perpetua (Основной текст)"/>
            </a:endParaRPr>
          </a:p>
          <a:p>
            <a:pPr algn="ctr">
              <a:buNone/>
            </a:pPr>
            <a:r>
              <a:rPr lang="en-US" b="1" dirty="0" smtClean="0">
                <a:latin typeface="Perpetua (Основной текст)"/>
              </a:rPr>
              <a:t>“SCOPES – </a:t>
            </a:r>
            <a:r>
              <a:rPr lang="ru-RU" b="1" dirty="0" smtClean="0">
                <a:latin typeface="Perpetua (Основной текст)"/>
              </a:rPr>
              <a:t>Научное сотрудничество между Восточной Европой и Швейцарией</a:t>
            </a:r>
            <a:r>
              <a:rPr lang="en-US" b="1" dirty="0" smtClean="0">
                <a:latin typeface="Perpetua (Основной текст)"/>
              </a:rPr>
              <a:t>”.</a:t>
            </a:r>
            <a:endParaRPr lang="en-US" b="1" dirty="0">
              <a:latin typeface="Perpetua (Основной текст)"/>
            </a:endParaRPr>
          </a:p>
          <a:p>
            <a:pPr>
              <a:buNone/>
            </a:pPr>
            <a:endParaRPr lang="en-US" dirty="0" smtClean="0">
              <a:latin typeface="Perpetua (Основной текст)"/>
            </a:endParaRPr>
          </a:p>
          <a:p>
            <a:pPr>
              <a:buNone/>
            </a:pPr>
            <a:r>
              <a:rPr lang="ru-RU" dirty="0" smtClean="0">
                <a:latin typeface="Perpetua (Основной текст)"/>
              </a:rPr>
              <a:t>В рамках </a:t>
            </a:r>
            <a:r>
              <a:rPr lang="en-US" dirty="0" smtClean="0">
                <a:latin typeface="Perpetua (Основной текст)"/>
              </a:rPr>
              <a:t>SCOPES 2013–2016 </a:t>
            </a:r>
            <a:r>
              <a:rPr lang="ru-RU" dirty="0" smtClean="0">
                <a:latin typeface="Perpetua (Основной текст)"/>
              </a:rPr>
              <a:t>будут 2 конкурса</a:t>
            </a:r>
            <a:r>
              <a:rPr lang="en-US" dirty="0" smtClean="0">
                <a:latin typeface="Perpetua (Основной текст)"/>
              </a:rPr>
              <a:t>: </a:t>
            </a:r>
            <a:endParaRPr lang="en-US" dirty="0">
              <a:latin typeface="Perpetua (Основной текст)"/>
            </a:endParaRPr>
          </a:p>
          <a:p>
            <a:r>
              <a:rPr lang="ru-RU" b="1" dirty="0" smtClean="0">
                <a:latin typeface="Perpetua (Основной текст)"/>
              </a:rPr>
              <a:t>первый конкурс заявок по совместным научным проектам </a:t>
            </a:r>
            <a:r>
              <a:rPr lang="en-US" b="1" dirty="0" smtClean="0">
                <a:latin typeface="Perpetua (Основной текст)"/>
              </a:rPr>
              <a:t>(= </a:t>
            </a:r>
            <a:r>
              <a:rPr lang="ru-RU" b="1" dirty="0" smtClean="0">
                <a:latin typeface="Perpetua (Основной текст)"/>
              </a:rPr>
              <a:t>СНП</a:t>
            </a:r>
            <a:r>
              <a:rPr lang="en-US" b="1" dirty="0" smtClean="0">
                <a:latin typeface="Perpetua (Основной текст)"/>
              </a:rPr>
              <a:t>, </a:t>
            </a:r>
            <a:r>
              <a:rPr lang="ru-RU" b="1" dirty="0" smtClean="0">
                <a:latin typeface="Perpetua (Основной текст)"/>
              </a:rPr>
              <a:t>подача с</a:t>
            </a:r>
            <a:r>
              <a:rPr lang="en-US" b="1" dirty="0" smtClean="0">
                <a:latin typeface="Perpetua (Основной текст)"/>
              </a:rPr>
              <a:t> </a:t>
            </a:r>
            <a:r>
              <a:rPr lang="en-US" b="1" dirty="0">
                <a:latin typeface="Perpetua (Основной текст)"/>
              </a:rPr>
              <a:t>20 </a:t>
            </a:r>
            <a:r>
              <a:rPr lang="ru-RU" b="1" dirty="0" smtClean="0">
                <a:latin typeface="Perpetua (Основной текст)"/>
              </a:rPr>
              <a:t>марта по </a:t>
            </a:r>
            <a:r>
              <a:rPr lang="en-US" b="1" dirty="0" smtClean="0">
                <a:latin typeface="Perpetua (Основной текст)"/>
              </a:rPr>
              <a:t>20 </a:t>
            </a:r>
            <a:r>
              <a:rPr lang="ru-RU" b="1" dirty="0" smtClean="0">
                <a:latin typeface="Perpetua (Основной текст)"/>
              </a:rPr>
              <a:t>сентября </a:t>
            </a:r>
            <a:r>
              <a:rPr lang="en-US" b="1" dirty="0" smtClean="0">
                <a:latin typeface="Perpetua (Основной текст)"/>
              </a:rPr>
              <a:t>2013) </a:t>
            </a:r>
            <a:endParaRPr lang="en-US" b="1" dirty="0">
              <a:latin typeface="Perpetua (Основной текст)"/>
            </a:endParaRPr>
          </a:p>
          <a:p>
            <a:r>
              <a:rPr lang="ru-RU" b="1" dirty="0" smtClean="0">
                <a:latin typeface="Perpetua (Основной текст)"/>
              </a:rPr>
              <a:t>Второй конкурс по институциональному партнерству</a:t>
            </a:r>
            <a:endParaRPr lang="en-US" b="1" dirty="0" smtClean="0">
              <a:latin typeface="Perpetua (Основной текст)"/>
            </a:endParaRPr>
          </a:p>
          <a:p>
            <a:pPr>
              <a:buNone/>
            </a:pPr>
            <a:r>
              <a:rPr lang="en-US" b="1" dirty="0" smtClean="0">
                <a:latin typeface="Perpetua (Основной текст)"/>
              </a:rPr>
              <a:t>(= </a:t>
            </a:r>
            <a:r>
              <a:rPr lang="ru-RU" b="1" dirty="0" smtClean="0">
                <a:latin typeface="Perpetua (Основной текст)"/>
              </a:rPr>
              <a:t>ИП</a:t>
            </a:r>
            <a:r>
              <a:rPr lang="en-US" b="1" dirty="0" smtClean="0">
                <a:latin typeface="Perpetua (Основной текст)"/>
              </a:rPr>
              <a:t>, </a:t>
            </a:r>
            <a:r>
              <a:rPr lang="ru-RU" b="1" dirty="0" smtClean="0">
                <a:latin typeface="Perpetua (Основной текст)"/>
              </a:rPr>
              <a:t>подача с весны до осени </a:t>
            </a:r>
            <a:r>
              <a:rPr lang="en-US" b="1" dirty="0" smtClean="0">
                <a:latin typeface="Perpetua (Основной текст)"/>
              </a:rPr>
              <a:t>2014</a:t>
            </a:r>
            <a:r>
              <a:rPr lang="en-US" b="1" dirty="0">
                <a:latin typeface="Perpetua (Основной текст)"/>
              </a:rPr>
              <a:t>).</a:t>
            </a:r>
            <a:r>
              <a:rPr lang="en-US" sz="3100" b="1" dirty="0">
                <a:latin typeface="Perpetua (Основной текст)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1. </a:t>
            </a:r>
            <a:r>
              <a:rPr lang="ru-RU" sz="3200" dirty="0" smtClean="0"/>
              <a:t>Цели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>
                <a:latin typeface="Perpetua (Основной текст)"/>
              </a:rPr>
              <a:t>Повышение качества и обмен опытом в области научных исследований с Восточной Европой, Западными Балканами и новыми независимыми государствами, входившими в состав Советского Союза</a:t>
            </a:r>
            <a:r>
              <a:rPr lang="en-US" sz="2600" dirty="0" smtClean="0">
                <a:latin typeface="Perpetua (Основной текст)"/>
              </a:rPr>
              <a:t> </a:t>
            </a:r>
            <a:endParaRPr lang="de-AT" sz="2600" dirty="0">
              <a:latin typeface="Perpetua (Основной текст)"/>
            </a:endParaRPr>
          </a:p>
          <a:p>
            <a:pPr lvl="0"/>
            <a:r>
              <a:rPr lang="ru-RU" sz="2600" dirty="0" smtClean="0">
                <a:latin typeface="Perpetua (Основной текст)"/>
              </a:rPr>
              <a:t>Поддержка отдельных исследователей, исследовательских команд и научных учреждений в преодолении трудностей переходного периода</a:t>
            </a:r>
            <a:endParaRPr lang="de-AT" sz="2600" dirty="0">
              <a:latin typeface="Perpetua (Основной текст)"/>
            </a:endParaRPr>
          </a:p>
          <a:p>
            <a:pPr lvl="0"/>
            <a:r>
              <a:rPr lang="ru-RU" sz="2600" dirty="0" smtClean="0">
                <a:latin typeface="Perpetua (Основной текст)"/>
              </a:rPr>
              <a:t>Усовершенствование интеграции исследователей и учреждений в международное и особенно Европейское научное сообщество</a:t>
            </a:r>
            <a:endParaRPr lang="de-AT" sz="2600" dirty="0">
              <a:latin typeface="Perpetua (Основной текст)"/>
            </a:endParaRPr>
          </a:p>
          <a:p>
            <a:endParaRPr lang="de-A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3200" dirty="0" smtClean="0"/>
              <a:t>2. </a:t>
            </a:r>
            <a:r>
              <a:rPr lang="ru-RU" sz="3200" dirty="0" smtClean="0">
                <a:latin typeface="Perpetua (Основной текст)"/>
              </a:rPr>
              <a:t>Тематика</a:t>
            </a:r>
            <a:endParaRPr lang="de-AT" sz="3200" dirty="0">
              <a:latin typeface="Perpetua (Основной текст)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2600" dirty="0" smtClean="0">
                <a:latin typeface="Perpetua (Основной текст)"/>
              </a:rPr>
              <a:t>Программа открыта для многих научных дисциплин от гуманитарных и социальных до естественных и технических  наук, включая инженерные специальности, биологию и медицину</a:t>
            </a:r>
            <a:endParaRPr lang="de-AT" sz="2600" dirty="0" smtClean="0">
              <a:latin typeface="Perpetua (Основной текст)"/>
            </a:endParaRPr>
          </a:p>
          <a:p>
            <a:pPr>
              <a:buNone/>
            </a:pPr>
            <a:endParaRPr lang="de-AT" sz="2600" dirty="0">
              <a:latin typeface="Perpetua (Основной текст)"/>
            </a:endParaRPr>
          </a:p>
          <a:p>
            <a:r>
              <a:rPr lang="ru-RU" dirty="0" smtClean="0">
                <a:latin typeface="Perpetua (Основной текст)"/>
              </a:rPr>
              <a:t>Отсутствуют тематические приоритеты, однако, должны учитываться следующие факторы</a:t>
            </a:r>
            <a:r>
              <a:rPr lang="en-US" sz="2600" dirty="0" smtClean="0">
                <a:latin typeface="Perpetua (Основной текст)"/>
              </a:rPr>
              <a:t>:</a:t>
            </a:r>
          </a:p>
          <a:p>
            <a:pPr>
              <a:buNone/>
            </a:pPr>
            <a:r>
              <a:rPr lang="en-US" sz="2600" dirty="0">
                <a:latin typeface="Perpetua (Основной текст)"/>
              </a:rPr>
              <a:t>	</a:t>
            </a:r>
            <a:endParaRPr lang="de-AT" sz="2600" dirty="0">
              <a:latin typeface="Perpetua (Основной текст)"/>
            </a:endParaRPr>
          </a:p>
          <a:p>
            <a:pPr marL="1014300" indent="-457200">
              <a:buFont typeface="+mj-lt"/>
              <a:buAutoNum type="arabicParenR"/>
            </a:pPr>
            <a:r>
              <a:rPr lang="ru-RU" sz="2600" dirty="0" smtClean="0">
                <a:latin typeface="Perpetua (Основной текст)"/>
              </a:rPr>
              <a:t>Актуальность для переходного периода</a:t>
            </a:r>
            <a:endParaRPr lang="en-US" sz="2600" dirty="0">
              <a:latin typeface="Perpetua (Основной текст)"/>
            </a:endParaRPr>
          </a:p>
          <a:p>
            <a:pPr marL="1014300" indent="-457200">
              <a:buFont typeface="+mj-lt"/>
              <a:buAutoNum type="arabicParenR"/>
            </a:pPr>
            <a:r>
              <a:rPr lang="ru-RU" sz="2600" dirty="0" smtClean="0">
                <a:latin typeface="Perpetua (Основной текст)"/>
              </a:rPr>
              <a:t>Повышение компетентности</a:t>
            </a:r>
            <a:endParaRPr lang="de-AT" sz="2600" dirty="0">
              <a:latin typeface="Perpetua (Основной текст)"/>
            </a:endParaRPr>
          </a:p>
          <a:p>
            <a:pPr marL="1014300" indent="-457200">
              <a:buFont typeface="+mj-lt"/>
              <a:buAutoNum type="arabicParenR"/>
            </a:pPr>
            <a:r>
              <a:rPr lang="ru-RU" sz="2600" dirty="0" smtClean="0">
                <a:latin typeface="Perpetua (Основной текст)"/>
              </a:rPr>
              <a:t>Партнерский подход</a:t>
            </a:r>
            <a:endParaRPr lang="de-AT" sz="2600" dirty="0">
              <a:latin typeface="Perpetua (Основной текст)"/>
            </a:endParaRPr>
          </a:p>
          <a:p>
            <a:pPr>
              <a:buNone/>
            </a:pPr>
            <a:endParaRPr lang="de-AT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0"/>
            <a:ext cx="8247860" cy="1131910"/>
          </a:xfrm>
        </p:spPr>
        <p:txBody>
          <a:bodyPr>
            <a:normAutofit/>
          </a:bodyPr>
          <a:lstStyle/>
          <a:p>
            <a:pPr algn="l"/>
            <a:r>
              <a:rPr lang="de-AT" sz="3200" dirty="0" smtClean="0">
                <a:solidFill>
                  <a:schemeClr val="tx1"/>
                </a:solidFill>
                <a:latin typeface="Perpetua (Основной текст)текст)"/>
              </a:rPr>
              <a:t>1) </a:t>
            </a:r>
            <a:r>
              <a:rPr lang="ru-RU" sz="3200" dirty="0" smtClean="0">
                <a:solidFill>
                  <a:schemeClr val="tx1"/>
                </a:solidFill>
                <a:latin typeface="Perpetua (Основной текст)текст)"/>
              </a:rPr>
              <a:t>Актуальность для переходного периода</a:t>
            </a:r>
            <a:endParaRPr lang="de-AT" sz="3200" dirty="0">
              <a:solidFill>
                <a:schemeClr val="tx1"/>
              </a:solidFill>
              <a:latin typeface="Perpetua (Основной текст)текст)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329642" cy="498317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Perpetua (Основной текст)текст)"/>
              </a:rPr>
              <a:t>Тематическая ориентация на важные проблемы переходного процесса и его последствий</a:t>
            </a:r>
            <a:endParaRPr lang="de-AT" sz="2600" dirty="0">
              <a:latin typeface="Perpetua (Основной текст)текст)"/>
            </a:endParaRPr>
          </a:p>
          <a:p>
            <a:r>
              <a:rPr lang="ru-RU" dirty="0" smtClean="0">
                <a:latin typeface="Perpetua (Основной текст)текст)"/>
              </a:rPr>
              <a:t>Значение для устойчивого развития стран-партнеров</a:t>
            </a:r>
            <a:endParaRPr lang="de-AT" sz="2600" dirty="0" smtClean="0">
              <a:latin typeface="Perpetua (Основной текст)текст)"/>
            </a:endParaRPr>
          </a:p>
          <a:p>
            <a:pPr>
              <a:buNone/>
            </a:pPr>
            <a:endParaRPr lang="de-AT" sz="2800" dirty="0" smtClean="0">
              <a:latin typeface="Perpetua (Основной текст)текст)"/>
            </a:endParaRPr>
          </a:p>
          <a:p>
            <a:pPr>
              <a:buNone/>
            </a:pPr>
            <a:r>
              <a:rPr lang="de-AT" sz="3200" dirty="0" smtClean="0">
                <a:latin typeface="Perpetua (Основной текст)текст)"/>
              </a:rPr>
              <a:t>2) </a:t>
            </a:r>
            <a:r>
              <a:rPr lang="ru-RU" sz="3200" dirty="0" smtClean="0">
                <a:latin typeface="Perpetua (Основной текст)текст)"/>
              </a:rPr>
              <a:t>Повышение компетентности</a:t>
            </a:r>
            <a:endParaRPr lang="de-AT" sz="3200" dirty="0" smtClean="0">
              <a:latin typeface="Perpetua (Основной текст)текст)"/>
            </a:endParaRPr>
          </a:p>
          <a:p>
            <a:r>
              <a:rPr lang="ru-RU" sz="2800" dirty="0" smtClean="0">
                <a:latin typeface="Perpetua (Основной текст)текст)"/>
              </a:rPr>
              <a:t>Привлечение и продвижение молодых ученых в совместных научных проектах и институциональном партнерстве</a:t>
            </a:r>
            <a:endParaRPr lang="de-AT" sz="2800" dirty="0" smtClean="0">
              <a:latin typeface="Perpetua (Основной текст)текст)"/>
            </a:endParaRPr>
          </a:p>
          <a:p>
            <a:r>
              <a:rPr lang="ru-RU" sz="2800" dirty="0" smtClean="0">
                <a:latin typeface="Perpetua (Основной текст)текст)"/>
              </a:rPr>
              <a:t>Команда должна объединять специалистов разного возраста и пола</a:t>
            </a:r>
            <a:endParaRPr lang="de-AT" sz="2800" dirty="0" smtClean="0">
              <a:latin typeface="Perpetua (Основной текст)текст)"/>
            </a:endParaRPr>
          </a:p>
          <a:p>
            <a:pPr>
              <a:buNone/>
            </a:pPr>
            <a:endParaRPr lang="de-AT" sz="2800" dirty="0" smtClean="0"/>
          </a:p>
          <a:p>
            <a:pPr>
              <a:buNone/>
            </a:pPr>
            <a:endParaRPr lang="de-AT" sz="2600" dirty="0" smtClean="0"/>
          </a:p>
          <a:p>
            <a:pPr>
              <a:buNone/>
            </a:pPr>
            <a:endParaRPr lang="de-AT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3200" dirty="0" smtClean="0">
                <a:solidFill>
                  <a:schemeClr val="tx1"/>
                </a:solidFill>
                <a:latin typeface="Perpetua (Основной текст)текст)"/>
              </a:rPr>
              <a:t>3) </a:t>
            </a:r>
            <a:r>
              <a:rPr lang="ru-RU" sz="3200" dirty="0" smtClean="0">
                <a:solidFill>
                  <a:schemeClr val="tx1"/>
                </a:solidFill>
                <a:latin typeface="Perpetua (Основной текст)текст)"/>
              </a:rPr>
              <a:t>Партнерский подход</a:t>
            </a:r>
            <a:endParaRPr lang="de-AT" sz="3200" dirty="0">
              <a:solidFill>
                <a:schemeClr val="tx1"/>
              </a:solidFill>
              <a:latin typeface="Perpetua (Основной текст)текст)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latin typeface="Perpetua (Основной текст)текст)"/>
              </a:rPr>
              <a:t>общие цели</a:t>
            </a:r>
            <a:endParaRPr lang="de-AT" sz="2600" dirty="0" smtClean="0">
              <a:latin typeface="Perpetua (Основной текст)текст)"/>
            </a:endParaRPr>
          </a:p>
          <a:p>
            <a:r>
              <a:rPr lang="ru-RU" sz="2600" dirty="0" smtClean="0">
                <a:latin typeface="Perpetua (Основной текст)текст)"/>
              </a:rPr>
              <a:t>распределение обязанностей</a:t>
            </a:r>
            <a:endParaRPr lang="de-AT" sz="2600" dirty="0" smtClean="0">
              <a:latin typeface="Perpetua (Основной текст)текст)"/>
            </a:endParaRPr>
          </a:p>
          <a:p>
            <a:r>
              <a:rPr lang="ru-RU" sz="2600" dirty="0" smtClean="0">
                <a:latin typeface="Perpetua (Основной текст)текст)"/>
              </a:rPr>
              <a:t>отчетность</a:t>
            </a:r>
            <a:endParaRPr lang="de-AT" sz="2600" dirty="0" smtClean="0">
              <a:latin typeface="Perpetua (Основной текст)текст)"/>
            </a:endParaRPr>
          </a:p>
          <a:p>
            <a:r>
              <a:rPr lang="ru-RU" sz="2600" dirty="0" smtClean="0">
                <a:latin typeface="Perpetua (Основной текст)текст)"/>
              </a:rPr>
              <a:t>прозрачность</a:t>
            </a:r>
            <a:endParaRPr lang="de-AT" sz="2600" dirty="0" smtClean="0">
              <a:latin typeface="Perpetua (Основной текст)текст)"/>
            </a:endParaRPr>
          </a:p>
          <a:p>
            <a:r>
              <a:rPr lang="ru-RU" sz="2600" dirty="0" smtClean="0">
                <a:latin typeface="Perpetua (Основной текст)текст)"/>
              </a:rPr>
              <a:t>отсутствие дискриминации</a:t>
            </a:r>
            <a:endParaRPr lang="de-AT" sz="2600" dirty="0" smtClean="0">
              <a:latin typeface="Perpetua (Основной текст)текст)"/>
            </a:endParaRPr>
          </a:p>
          <a:p>
            <a:r>
              <a:rPr lang="ru-RU" sz="2600" dirty="0" smtClean="0">
                <a:latin typeface="Perpetua (Основной текст)текст)"/>
              </a:rPr>
              <a:t>активное участие</a:t>
            </a:r>
            <a:endParaRPr lang="de-AT" sz="2600" dirty="0" smtClean="0">
              <a:latin typeface="Perpetua (Основной текст)текст)"/>
            </a:endParaRPr>
          </a:p>
          <a:p>
            <a:r>
              <a:rPr lang="ru-RU" sz="2600" dirty="0" smtClean="0">
                <a:latin typeface="Perpetua (Основной текст)текст)"/>
              </a:rPr>
              <a:t>эффективность</a:t>
            </a:r>
            <a:endParaRPr lang="de-AT" sz="2600" dirty="0">
              <a:latin typeface="Perpetua (Основной текст)текст)"/>
            </a:endParaRPr>
          </a:p>
          <a:p>
            <a:endParaRPr lang="de-A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latin typeface="Perpetua (Основной текст)текст)"/>
              </a:rPr>
              <a:t>Страны-партнеры</a:t>
            </a:r>
            <a:endParaRPr lang="de-AT" dirty="0">
              <a:latin typeface="Perpetua (Основной текст)текст)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Perpetua (Основной текст)текст)"/>
              </a:rPr>
              <a:t>Категория </a:t>
            </a:r>
            <a:r>
              <a:rPr lang="de-AT" b="1" dirty="0" smtClean="0">
                <a:latin typeface="Perpetua (Основной текст)текст)"/>
              </a:rPr>
              <a:t>A </a:t>
            </a:r>
            <a:endParaRPr lang="de-AT" dirty="0">
              <a:latin typeface="Perpetua (Основной текст)текст)"/>
            </a:endParaRPr>
          </a:p>
          <a:p>
            <a:r>
              <a:rPr lang="ru-RU" dirty="0" smtClean="0">
                <a:latin typeface="Perpetua (Основной текст)текст)"/>
              </a:rPr>
              <a:t>Страны Западных Балкан</a:t>
            </a:r>
            <a:r>
              <a:rPr lang="de-AT" dirty="0" smtClean="0">
                <a:latin typeface="Perpetua (Основной текст)текст)"/>
              </a:rPr>
              <a:t>: </a:t>
            </a:r>
            <a:r>
              <a:rPr lang="ru-RU" dirty="0" smtClean="0">
                <a:latin typeface="Perpetua (Основной текст)текст)"/>
              </a:rPr>
              <a:t>Албания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Босния и Герцеговина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Косово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Македония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Черногория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Сербия</a:t>
            </a:r>
            <a:endParaRPr lang="de-AT" dirty="0">
              <a:latin typeface="Perpetua (Основной текст)текст)"/>
            </a:endParaRPr>
          </a:p>
          <a:p>
            <a:r>
              <a:rPr lang="ru-RU" dirty="0" smtClean="0">
                <a:latin typeface="Perpetua (Основной текст)текст)"/>
              </a:rPr>
              <a:t>Южный Кавказ</a:t>
            </a:r>
            <a:r>
              <a:rPr lang="de-AT" dirty="0" smtClean="0">
                <a:latin typeface="Perpetua (Основной текст)текст)"/>
              </a:rPr>
              <a:t>: </a:t>
            </a:r>
            <a:r>
              <a:rPr lang="ru-RU" dirty="0" smtClean="0">
                <a:latin typeface="Perpetua (Основной текст)текст)"/>
              </a:rPr>
              <a:t>Армения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Азербайджан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Грузия</a:t>
            </a:r>
            <a:endParaRPr lang="de-AT" dirty="0">
              <a:latin typeface="Perpetua (Основной текст)текст)"/>
            </a:endParaRPr>
          </a:p>
          <a:p>
            <a:r>
              <a:rPr lang="ru-RU" dirty="0" smtClean="0">
                <a:latin typeface="Perpetua (Основной текст)текст)"/>
              </a:rPr>
              <a:t>Центральная Азия</a:t>
            </a:r>
            <a:r>
              <a:rPr lang="de-AT" dirty="0" smtClean="0">
                <a:latin typeface="Perpetua (Основной текст)текст)"/>
              </a:rPr>
              <a:t>: </a:t>
            </a:r>
            <a:r>
              <a:rPr lang="ru-RU" dirty="0" smtClean="0">
                <a:latin typeface="Perpetua (Основной текст)текст)"/>
              </a:rPr>
              <a:t>Киргизстан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Таджикистан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Узбекистан</a:t>
            </a:r>
            <a:endParaRPr lang="de-AT" dirty="0">
              <a:latin typeface="Perpetua (Основной текст)текст)"/>
            </a:endParaRPr>
          </a:p>
          <a:p>
            <a:r>
              <a:rPr lang="ru-RU" dirty="0" smtClean="0">
                <a:latin typeface="Perpetua (Основной текст)текст)"/>
              </a:rPr>
              <a:t>Молдова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u="sng" dirty="0" smtClean="0">
                <a:latin typeface="Perpetua (Основной текст)текст)"/>
              </a:rPr>
              <a:t>Украина</a:t>
            </a:r>
            <a:r>
              <a:rPr lang="de-AT" u="sng" dirty="0" smtClean="0"/>
              <a:t> </a:t>
            </a:r>
            <a:endParaRPr lang="de-AT" dirty="0"/>
          </a:p>
          <a:p>
            <a:pPr>
              <a:buNone/>
            </a:pPr>
            <a:r>
              <a:rPr lang="de-AT" dirty="0"/>
              <a:t> </a:t>
            </a:r>
          </a:p>
          <a:p>
            <a:pPr>
              <a:buNone/>
            </a:pPr>
            <a:r>
              <a:rPr lang="ru-RU" b="1" dirty="0" smtClean="0">
                <a:latin typeface="Perpetua (Основной текст)текст)"/>
              </a:rPr>
              <a:t>Категория</a:t>
            </a:r>
            <a:r>
              <a:rPr lang="de-AT" b="1" dirty="0" smtClean="0">
                <a:latin typeface="Perpetua (Основной текст)текст)"/>
              </a:rPr>
              <a:t> </a:t>
            </a:r>
            <a:r>
              <a:rPr lang="de-AT" b="1" dirty="0">
                <a:latin typeface="Perpetua (Основной текст)текст)"/>
              </a:rPr>
              <a:t>B </a:t>
            </a:r>
            <a:endParaRPr lang="de-AT" dirty="0">
              <a:latin typeface="Perpetua (Основной текст)текст)"/>
            </a:endParaRPr>
          </a:p>
          <a:p>
            <a:r>
              <a:rPr lang="ru-RU" dirty="0" smtClean="0">
                <a:latin typeface="Perpetua (Основной текст)текст)"/>
              </a:rPr>
              <a:t>Страны-члены ЕС</a:t>
            </a:r>
            <a:r>
              <a:rPr lang="de-AT" dirty="0" smtClean="0">
                <a:latin typeface="Perpetua (Основной текст)текст)"/>
              </a:rPr>
              <a:t>: </a:t>
            </a:r>
            <a:r>
              <a:rPr lang="ru-RU" dirty="0" smtClean="0">
                <a:latin typeface="Perpetua (Основной текст)текст)"/>
              </a:rPr>
              <a:t>Болгария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Чехия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Эстония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Венгрия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Латвия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Литва</a:t>
            </a:r>
            <a:endParaRPr lang="de-AT" dirty="0">
              <a:latin typeface="Perpetua (Основной текст)текст)"/>
            </a:endParaRPr>
          </a:p>
          <a:p>
            <a:r>
              <a:rPr lang="ru-RU" dirty="0" smtClean="0">
                <a:latin typeface="Perpetua (Основной текст)текст)"/>
              </a:rPr>
              <a:t>Польша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Румыния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Словакия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Словения</a:t>
            </a:r>
            <a:r>
              <a:rPr lang="de-AT" dirty="0" smtClean="0">
                <a:latin typeface="Perpetua (Основной текст)текст)"/>
              </a:rPr>
              <a:t>, </a:t>
            </a:r>
            <a:endParaRPr lang="de-AT" dirty="0">
              <a:latin typeface="Perpetua (Основной текст)текст)"/>
            </a:endParaRPr>
          </a:p>
          <a:p>
            <a:r>
              <a:rPr lang="ru-RU" dirty="0" smtClean="0">
                <a:latin typeface="Perpetua (Основной текст)текст)"/>
              </a:rPr>
              <a:t>Хорватия</a:t>
            </a:r>
            <a:endParaRPr lang="de-AT" dirty="0">
              <a:latin typeface="Perpetua (Основной текст)текст)"/>
            </a:endParaRPr>
          </a:p>
          <a:p>
            <a:r>
              <a:rPr lang="ru-RU" dirty="0" smtClean="0">
                <a:latin typeface="Perpetua (Основной текст)текст)"/>
              </a:rPr>
              <a:t>Россия</a:t>
            </a:r>
            <a:r>
              <a:rPr lang="de-AT" dirty="0" smtClean="0">
                <a:latin typeface="Perpetua (Основной текст)текст)"/>
              </a:rPr>
              <a:t>, </a:t>
            </a:r>
            <a:r>
              <a:rPr lang="ru-RU" dirty="0" smtClean="0">
                <a:latin typeface="Perpetua (Основной текст)текст)"/>
              </a:rPr>
              <a:t>Казахстан</a:t>
            </a:r>
            <a:endParaRPr lang="de-AT" dirty="0">
              <a:latin typeface="Perpetua (Основной текст)текст)"/>
            </a:endParaRPr>
          </a:p>
          <a:p>
            <a:endParaRPr lang="de-A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Возможные проектные консорциумы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329642" cy="4697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AT" b="1" dirty="0">
                <a:latin typeface="Perpetua (Основной текст)"/>
              </a:rPr>
              <a:t>a) </a:t>
            </a:r>
            <a:r>
              <a:rPr lang="ru-RU" b="1" dirty="0" smtClean="0">
                <a:latin typeface="Perpetua (Основной текст)"/>
              </a:rPr>
              <a:t>Двусторонние проекты</a:t>
            </a:r>
            <a:endParaRPr lang="de-AT" dirty="0">
              <a:latin typeface="Perpetua (Основной текст)"/>
            </a:endParaRPr>
          </a:p>
          <a:p>
            <a:r>
              <a:rPr lang="ru-RU" sz="3100" dirty="0" smtClean="0">
                <a:latin typeface="Perpetua (Основной текст)"/>
              </a:rPr>
              <a:t>Например, один партнер из Швейцарии и один партнер из страны-партнера</a:t>
            </a:r>
            <a:endParaRPr lang="de-AT" sz="3100" dirty="0">
              <a:latin typeface="Perpetua (Основной текст)"/>
            </a:endParaRPr>
          </a:p>
          <a:p>
            <a:r>
              <a:rPr lang="ru-RU" sz="3100" dirty="0" smtClean="0">
                <a:latin typeface="Perpetua (Основной текст)"/>
              </a:rPr>
              <a:t>Только со странами категории </a:t>
            </a:r>
            <a:r>
              <a:rPr lang="de-AT" sz="3100" dirty="0" smtClean="0">
                <a:latin typeface="Perpetua (Основной текст)"/>
              </a:rPr>
              <a:t>A</a:t>
            </a:r>
            <a:r>
              <a:rPr lang="de-AT" sz="3100" dirty="0" smtClean="0"/>
              <a:t> </a:t>
            </a:r>
            <a:endParaRPr lang="de-AT" sz="3100" dirty="0"/>
          </a:p>
          <a:p>
            <a:pPr>
              <a:buNone/>
            </a:pPr>
            <a:r>
              <a:rPr lang="de-AT" b="1" dirty="0"/>
              <a:t> </a:t>
            </a:r>
            <a:endParaRPr lang="de-AT" dirty="0"/>
          </a:p>
          <a:p>
            <a:pPr>
              <a:buNone/>
            </a:pPr>
            <a:r>
              <a:rPr lang="ru-RU" b="1" dirty="0" smtClean="0">
                <a:latin typeface="Perpetua (Основной текст)"/>
              </a:rPr>
              <a:t>б</a:t>
            </a:r>
            <a:r>
              <a:rPr lang="de-AT" b="1" dirty="0" smtClean="0">
                <a:latin typeface="Perpetua (Основной текст)"/>
              </a:rPr>
              <a:t>) </a:t>
            </a:r>
            <a:r>
              <a:rPr lang="ru-RU" b="1" dirty="0" smtClean="0">
                <a:latin typeface="Perpetua (Основной текст)"/>
              </a:rPr>
              <a:t>Многосторонние проекты</a:t>
            </a:r>
            <a:endParaRPr lang="de-AT" dirty="0">
              <a:latin typeface="Perpetua (Основной текст)"/>
            </a:endParaRPr>
          </a:p>
          <a:p>
            <a:r>
              <a:rPr lang="ru-RU" sz="3100" dirty="0" smtClean="0">
                <a:latin typeface="Perpetua (Основной текст)"/>
              </a:rPr>
              <a:t>Например,</a:t>
            </a:r>
            <a:r>
              <a:rPr lang="de-AT" sz="3100" dirty="0" smtClean="0">
                <a:latin typeface="Perpetua (Основной текст)"/>
              </a:rPr>
              <a:t> </a:t>
            </a:r>
            <a:r>
              <a:rPr lang="ru-RU" sz="3100" dirty="0" smtClean="0">
                <a:latin typeface="Perpetua (Основной текст)"/>
              </a:rPr>
              <a:t>один партер из Швейцарии и два или более партнеров из стран-партнеров</a:t>
            </a:r>
            <a:endParaRPr lang="de-AT" sz="3100" dirty="0">
              <a:latin typeface="Perpetua (Основной текст)"/>
            </a:endParaRPr>
          </a:p>
          <a:p>
            <a:r>
              <a:rPr lang="ru-RU" sz="3100" dirty="0" smtClean="0">
                <a:latin typeface="Perpetua (Основной текст)"/>
              </a:rPr>
              <a:t>Страны категории </a:t>
            </a:r>
            <a:r>
              <a:rPr lang="de-AT" sz="3100" dirty="0" smtClean="0">
                <a:latin typeface="Perpetua (Основной текст)"/>
              </a:rPr>
              <a:t>A </a:t>
            </a:r>
            <a:r>
              <a:rPr lang="ru-RU" sz="3100" dirty="0" smtClean="0">
                <a:latin typeface="Perpetua (Основной текст)"/>
              </a:rPr>
              <a:t>и комбинация стран категории </a:t>
            </a:r>
            <a:r>
              <a:rPr lang="de-AT" sz="3100" dirty="0" smtClean="0">
                <a:latin typeface="Perpetua (Основной текст)"/>
              </a:rPr>
              <a:t>A </a:t>
            </a:r>
            <a:r>
              <a:rPr lang="de-AT" sz="3100" dirty="0">
                <a:latin typeface="Perpetua (Основной текст)"/>
              </a:rPr>
              <a:t>+ B, </a:t>
            </a:r>
            <a:r>
              <a:rPr lang="ru-RU" sz="3100" dirty="0" smtClean="0">
                <a:latin typeface="Perpetua (Основной текст)"/>
              </a:rPr>
              <a:t>не менее </a:t>
            </a:r>
            <a:r>
              <a:rPr lang="de-AT" sz="3100" dirty="0" smtClean="0">
                <a:latin typeface="Perpetua (Основной текст)"/>
              </a:rPr>
              <a:t>50</a:t>
            </a:r>
            <a:r>
              <a:rPr lang="de-AT" sz="3100" dirty="0">
                <a:latin typeface="Perpetua (Основной текст)"/>
              </a:rPr>
              <a:t>% </a:t>
            </a:r>
            <a:r>
              <a:rPr lang="ru-RU" sz="3100" dirty="0" smtClean="0">
                <a:latin typeface="Perpetua (Основной текст)"/>
              </a:rPr>
              <a:t>финансирование должно направляться партнерам категории А</a:t>
            </a:r>
            <a:endParaRPr lang="de-AT" sz="3100" dirty="0">
              <a:latin typeface="Perpetua (Основной текст)"/>
            </a:endParaRPr>
          </a:p>
          <a:p>
            <a:endParaRPr lang="de-A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Сроки подачи заявок на первый конкурс</a:t>
            </a:r>
            <a:r>
              <a:rPr lang="de-AT" sz="3600" b="1" dirty="0"/>
              <a:t/>
            </a:r>
            <a:br>
              <a:rPr lang="de-AT" sz="3600" b="1" dirty="0"/>
            </a:br>
            <a:r>
              <a:rPr lang="de-AT" sz="3600" b="1" dirty="0" smtClean="0"/>
              <a:t>(</a:t>
            </a:r>
            <a:r>
              <a:rPr lang="ru-RU" sz="3600" b="1" dirty="0" smtClean="0"/>
              <a:t>только</a:t>
            </a:r>
            <a:r>
              <a:rPr lang="de-AT" sz="3600" b="1" dirty="0" smtClean="0"/>
              <a:t> </a:t>
            </a:r>
            <a:r>
              <a:rPr lang="ru-RU" sz="3600" b="1" dirty="0" smtClean="0"/>
              <a:t>СНП</a:t>
            </a:r>
            <a:r>
              <a:rPr lang="de-AT" sz="3600" b="1" dirty="0" smtClean="0"/>
              <a:t>)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Perpetua (Основной текст)"/>
              </a:rPr>
              <a:t>Гранты на участие в конференциях</a:t>
            </a:r>
            <a:r>
              <a:rPr lang="de-AT" b="1" dirty="0" smtClean="0">
                <a:latin typeface="Perpetua (Основной текст)"/>
              </a:rPr>
              <a:t> </a:t>
            </a:r>
            <a:endParaRPr lang="de-AT" dirty="0" smtClean="0">
              <a:latin typeface="Perpetua (Основной текст)"/>
            </a:endParaRPr>
          </a:p>
          <a:p>
            <a:pPr>
              <a:buNone/>
            </a:pPr>
            <a:r>
              <a:rPr lang="de-AT" dirty="0" smtClean="0">
                <a:latin typeface="Perpetua (Основной текст)"/>
              </a:rPr>
              <a:t>	</a:t>
            </a:r>
            <a:r>
              <a:rPr lang="ru-RU" dirty="0" smtClean="0">
                <a:latin typeface="Perpetua (Основной текст)"/>
              </a:rPr>
              <a:t>непрерывная подача</a:t>
            </a:r>
            <a:endParaRPr lang="de-AT" dirty="0" smtClean="0">
              <a:latin typeface="Perpetua (Основной текст)"/>
            </a:endParaRPr>
          </a:p>
          <a:p>
            <a:r>
              <a:rPr lang="ru-RU" b="1" dirty="0" smtClean="0">
                <a:latin typeface="Perpetua (Основной текст)"/>
              </a:rPr>
              <a:t>Совместные научные проекты</a:t>
            </a:r>
            <a:endParaRPr lang="de-AT" dirty="0" smtClean="0">
              <a:latin typeface="Perpetua (Основной текст)"/>
            </a:endParaRPr>
          </a:p>
          <a:p>
            <a:pPr>
              <a:buNone/>
            </a:pPr>
            <a:r>
              <a:rPr lang="de-AT" dirty="0" smtClean="0">
                <a:latin typeface="Perpetua (Основной текст)"/>
              </a:rPr>
              <a:t>	</a:t>
            </a:r>
            <a:r>
              <a:rPr lang="ru-RU" dirty="0" smtClean="0">
                <a:latin typeface="Perpetua (Основной текст)"/>
              </a:rPr>
              <a:t>подача до</a:t>
            </a:r>
            <a:r>
              <a:rPr lang="de-AT" dirty="0" smtClean="0">
                <a:latin typeface="Perpetua (Основной текст)"/>
              </a:rPr>
              <a:t> 20 </a:t>
            </a:r>
            <a:r>
              <a:rPr lang="ru-RU" dirty="0" smtClean="0">
                <a:latin typeface="Perpetua (Основной текст)"/>
              </a:rPr>
              <a:t>сентября </a:t>
            </a:r>
            <a:r>
              <a:rPr lang="de-AT" dirty="0" smtClean="0">
                <a:latin typeface="Perpetua (Основной текст)"/>
              </a:rPr>
              <a:t>2013 </a:t>
            </a:r>
          </a:p>
          <a:p>
            <a:r>
              <a:rPr lang="ru-RU" b="1" dirty="0" smtClean="0">
                <a:latin typeface="Perpetua (Основной текст)"/>
              </a:rPr>
              <a:t>Подготовительные гранты</a:t>
            </a:r>
            <a:r>
              <a:rPr lang="de-AT" b="1" dirty="0" smtClean="0">
                <a:latin typeface="Perpetua (Основной текст)"/>
              </a:rPr>
              <a:t> </a:t>
            </a:r>
            <a:endParaRPr lang="de-AT" dirty="0" smtClean="0">
              <a:latin typeface="Perpetua (Основной текст)"/>
            </a:endParaRPr>
          </a:p>
          <a:p>
            <a:pPr>
              <a:buNone/>
            </a:pPr>
            <a:r>
              <a:rPr lang="de-AT" dirty="0" smtClean="0">
                <a:latin typeface="Perpetua (Основной текст)"/>
              </a:rPr>
              <a:t>	</a:t>
            </a:r>
            <a:r>
              <a:rPr lang="ru-RU" dirty="0" smtClean="0">
                <a:latin typeface="Perpetua (Основной текст)"/>
              </a:rPr>
              <a:t>подача до </a:t>
            </a:r>
            <a:r>
              <a:rPr lang="de-AT" dirty="0" smtClean="0">
                <a:latin typeface="Perpetua (Основной текст)"/>
              </a:rPr>
              <a:t>31 </a:t>
            </a:r>
            <a:r>
              <a:rPr lang="ru-RU" dirty="0" smtClean="0">
                <a:latin typeface="Perpetua (Основной текст)"/>
              </a:rPr>
              <a:t>августа </a:t>
            </a:r>
            <a:r>
              <a:rPr lang="de-AT" dirty="0" smtClean="0">
                <a:latin typeface="Perpetua (Основной текст)"/>
              </a:rPr>
              <a:t>2013 </a:t>
            </a:r>
          </a:p>
          <a:p>
            <a:r>
              <a:rPr lang="ru-RU" b="1" dirty="0" err="1" smtClean="0">
                <a:latin typeface="Perpetua (Основной текст)"/>
              </a:rPr>
              <a:t>Валоризационные</a:t>
            </a:r>
            <a:r>
              <a:rPr lang="ru-RU" b="1" dirty="0" smtClean="0">
                <a:latin typeface="Perpetua (Основной текст)"/>
              </a:rPr>
              <a:t> гранты</a:t>
            </a:r>
            <a:r>
              <a:rPr lang="de-AT" b="1" dirty="0" smtClean="0">
                <a:latin typeface="Perpetua (Основной текст)"/>
              </a:rPr>
              <a:t> </a:t>
            </a:r>
            <a:endParaRPr lang="de-AT" dirty="0" smtClean="0">
              <a:latin typeface="Perpetua (Основной текст)"/>
            </a:endParaRPr>
          </a:p>
          <a:p>
            <a:pPr>
              <a:buNone/>
            </a:pPr>
            <a:r>
              <a:rPr lang="de-AT" dirty="0" smtClean="0">
                <a:latin typeface="Perpetua (Основной текст)"/>
              </a:rPr>
              <a:t>	</a:t>
            </a:r>
            <a:r>
              <a:rPr lang="ru-RU" dirty="0" smtClean="0">
                <a:latin typeface="Perpetua (Основной текст)"/>
              </a:rPr>
              <a:t>только как продолжение успешного научного исследования не позднее </a:t>
            </a:r>
            <a:r>
              <a:rPr lang="de-AT" dirty="0" smtClean="0">
                <a:latin typeface="Perpetua (Основной текст)"/>
              </a:rPr>
              <a:t>31.12.2015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237</TotalTime>
  <Words>645</Words>
  <Application>Microsoft Office PowerPoint</Application>
  <PresentationFormat>Экран (4:3)</PresentationFormat>
  <Paragraphs>184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   SCOPES 2013-2016 Научное сотрудничество между Восточной Европой и Швейцарией   </vt:lpstr>
      <vt:lpstr>Презентация PowerPoint</vt:lpstr>
      <vt:lpstr>1. Цели</vt:lpstr>
      <vt:lpstr>2. Тематика</vt:lpstr>
      <vt:lpstr>1) Актуальность для переходного периода</vt:lpstr>
      <vt:lpstr>3) Партнерский подход</vt:lpstr>
      <vt:lpstr>Страны-партнеры</vt:lpstr>
      <vt:lpstr>Возможные проектные консорциумы</vt:lpstr>
      <vt:lpstr>Сроки подачи заявок на первый конкурс (только СНП) </vt:lpstr>
      <vt:lpstr>Механизмы финансирования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violalola</dc:creator>
  <cp:lastModifiedBy>Пользователь Windows</cp:lastModifiedBy>
  <cp:revision>64</cp:revision>
  <dcterms:created xsi:type="dcterms:W3CDTF">2013-05-23T08:02:21Z</dcterms:created>
  <dcterms:modified xsi:type="dcterms:W3CDTF">2013-05-27T19:54:04Z</dcterms:modified>
</cp:coreProperties>
</file>