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8" autoAdjust="0"/>
    <p:restoredTop sz="94660"/>
  </p:normalViewPr>
  <p:slideViewPr>
    <p:cSldViewPr snapToGrid="0">
      <p:cViewPr varScale="1">
        <p:scale>
          <a:sx n="73" d="100"/>
          <a:sy n="73" d="100"/>
        </p:scale>
        <p:origin x="4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6D42CC-E50E-46C2-BE64-B5D772BEC90D}"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ru-RU"/>
        </a:p>
      </dgm:t>
    </dgm:pt>
    <dgm:pt modelId="{2071A6F5-5AD9-43C1-829A-AA68C5276ABE}">
      <dgm:prSet/>
      <dgm:spPr/>
      <dgm:t>
        <a:bodyPr/>
        <a:lstStyle/>
        <a:p>
          <a:r>
            <a:rPr lang="uk-UA" b="1" noProof="0" dirty="0"/>
            <a:t>1.  Заява здобувача на ім’я завідувача кафедри.</a:t>
          </a:r>
          <a:endParaRPr lang="uk-UA" noProof="0" dirty="0"/>
        </a:p>
      </dgm:t>
    </dgm:pt>
    <dgm:pt modelId="{DF065CA7-36CB-45AC-895D-D002A7B53850}" type="parTrans" cxnId="{CA327608-161C-421D-90C6-1846A77C2BA8}">
      <dgm:prSet/>
      <dgm:spPr/>
      <dgm:t>
        <a:bodyPr/>
        <a:lstStyle/>
        <a:p>
          <a:endParaRPr lang="ru-RU"/>
        </a:p>
      </dgm:t>
    </dgm:pt>
    <dgm:pt modelId="{5E70219F-D358-46E7-80B4-504832DA9A92}" type="sibTrans" cxnId="{CA327608-161C-421D-90C6-1846A77C2BA8}">
      <dgm:prSet/>
      <dgm:spPr/>
      <dgm:t>
        <a:bodyPr/>
        <a:lstStyle/>
        <a:p>
          <a:endParaRPr lang="ru-RU"/>
        </a:p>
      </dgm:t>
    </dgm:pt>
    <dgm:pt modelId="{D3F206C0-0BB3-41A7-97F9-FE01B4CDAD08}">
      <dgm:prSet/>
      <dgm:spPr/>
      <dgm:t>
        <a:bodyPr/>
        <a:lstStyle/>
        <a:p>
          <a:r>
            <a:rPr lang="uk-UA" b="1" noProof="0" dirty="0"/>
            <a:t>2.  Академічна довідка (або копія академічної довідки).</a:t>
          </a:r>
          <a:endParaRPr lang="uk-UA" noProof="0" dirty="0"/>
        </a:p>
      </dgm:t>
    </dgm:pt>
    <dgm:pt modelId="{5CE70820-25F9-4D3E-8CD9-1573C5FC71AD}" type="parTrans" cxnId="{FF7F2C20-A8CD-4E68-8962-8C949FE763E0}">
      <dgm:prSet/>
      <dgm:spPr/>
      <dgm:t>
        <a:bodyPr/>
        <a:lstStyle/>
        <a:p>
          <a:endParaRPr lang="ru-RU"/>
        </a:p>
      </dgm:t>
    </dgm:pt>
    <dgm:pt modelId="{D98A8BDC-EDE9-4F68-B19B-9DB4009CBB85}" type="sibTrans" cxnId="{FF7F2C20-A8CD-4E68-8962-8C949FE763E0}">
      <dgm:prSet/>
      <dgm:spPr/>
      <dgm:t>
        <a:bodyPr/>
        <a:lstStyle/>
        <a:p>
          <a:endParaRPr lang="ru-RU"/>
        </a:p>
      </dgm:t>
    </dgm:pt>
    <dgm:pt modelId="{CDF7E91D-AF9A-4FF5-A417-AEC1B26DDA54}">
      <dgm:prSet/>
      <dgm:spPr/>
      <dgm:t>
        <a:bodyPr/>
        <a:lstStyle/>
        <a:p>
          <a:r>
            <a:rPr lang="uk-UA" b="1" noProof="0" dirty="0"/>
            <a:t>3.  Дисертація в друкованому та електронному вигляді.</a:t>
          </a:r>
          <a:endParaRPr lang="uk-UA" noProof="0" dirty="0"/>
        </a:p>
      </dgm:t>
    </dgm:pt>
    <dgm:pt modelId="{1876681E-D611-4F1A-93D1-81E9F2C72807}" type="parTrans" cxnId="{76F44AAC-8A75-40E3-B225-3214772FF205}">
      <dgm:prSet/>
      <dgm:spPr/>
      <dgm:t>
        <a:bodyPr/>
        <a:lstStyle/>
        <a:p>
          <a:endParaRPr lang="ru-RU"/>
        </a:p>
      </dgm:t>
    </dgm:pt>
    <dgm:pt modelId="{D50CD4C9-2524-44BE-8DF1-144072927B22}" type="sibTrans" cxnId="{76F44AAC-8A75-40E3-B225-3214772FF205}">
      <dgm:prSet/>
      <dgm:spPr/>
      <dgm:t>
        <a:bodyPr/>
        <a:lstStyle/>
        <a:p>
          <a:endParaRPr lang="ru-RU"/>
        </a:p>
      </dgm:t>
    </dgm:pt>
    <dgm:pt modelId="{8030BEE3-D17E-4F70-9321-E6FE3FC10A85}">
      <dgm:prSet/>
      <dgm:spPr/>
      <dgm:t>
        <a:bodyPr/>
        <a:lstStyle/>
        <a:p>
          <a:r>
            <a:rPr lang="uk-UA" b="1" noProof="0" dirty="0"/>
            <a:t>4.  Копії публікацій, в яких висвітлено наукові результати дисертації.</a:t>
          </a:r>
          <a:endParaRPr lang="uk-UA" noProof="0" dirty="0"/>
        </a:p>
      </dgm:t>
    </dgm:pt>
    <dgm:pt modelId="{D2262B64-6263-4215-B048-801347757C7E}" type="parTrans" cxnId="{DF61092E-74E0-4E7A-9104-E212A10D9BC6}">
      <dgm:prSet/>
      <dgm:spPr/>
      <dgm:t>
        <a:bodyPr/>
        <a:lstStyle/>
        <a:p>
          <a:endParaRPr lang="ru-RU"/>
        </a:p>
      </dgm:t>
    </dgm:pt>
    <dgm:pt modelId="{B5E9B7F5-4BDF-40E0-838D-EC3CFFA7E552}" type="sibTrans" cxnId="{DF61092E-74E0-4E7A-9104-E212A10D9BC6}">
      <dgm:prSet/>
      <dgm:spPr/>
      <dgm:t>
        <a:bodyPr/>
        <a:lstStyle/>
        <a:p>
          <a:endParaRPr lang="ru-RU"/>
        </a:p>
      </dgm:t>
    </dgm:pt>
    <dgm:pt modelId="{FE769CAE-41B6-40BF-B43B-3C05EA2DB889}">
      <dgm:prSet/>
      <dgm:spPr/>
      <dgm:t>
        <a:bodyPr/>
        <a:lstStyle/>
        <a:p>
          <a:r>
            <a:rPr lang="uk-UA" b="1" noProof="0" dirty="0"/>
            <a:t>5.  Висновок наукового керівника (керівників).</a:t>
          </a:r>
          <a:endParaRPr lang="uk-UA" noProof="0" dirty="0"/>
        </a:p>
      </dgm:t>
    </dgm:pt>
    <dgm:pt modelId="{19207A95-BEBA-4F7F-BBE4-F5CACDC3999A}" type="parTrans" cxnId="{56238BAB-BDF1-477F-8125-6D9E5F92A7BB}">
      <dgm:prSet/>
      <dgm:spPr/>
      <dgm:t>
        <a:bodyPr/>
        <a:lstStyle/>
        <a:p>
          <a:endParaRPr lang="ru-RU"/>
        </a:p>
      </dgm:t>
    </dgm:pt>
    <dgm:pt modelId="{B6557783-D9AC-4DFE-B3F0-A4D426A512A3}" type="sibTrans" cxnId="{56238BAB-BDF1-477F-8125-6D9E5F92A7BB}">
      <dgm:prSet/>
      <dgm:spPr/>
      <dgm:t>
        <a:bodyPr/>
        <a:lstStyle/>
        <a:p>
          <a:endParaRPr lang="ru-RU"/>
        </a:p>
      </dgm:t>
    </dgm:pt>
    <dgm:pt modelId="{D8C6C5A8-C44D-4DBD-AA9F-3BC4AD9A1BE0}" type="pres">
      <dgm:prSet presAssocID="{236D42CC-E50E-46C2-BE64-B5D772BEC90D}" presName="linear" presStyleCnt="0">
        <dgm:presLayoutVars>
          <dgm:animLvl val="lvl"/>
          <dgm:resizeHandles val="exact"/>
        </dgm:presLayoutVars>
      </dgm:prSet>
      <dgm:spPr/>
      <dgm:t>
        <a:bodyPr/>
        <a:lstStyle/>
        <a:p>
          <a:endParaRPr lang="ru-RU"/>
        </a:p>
      </dgm:t>
    </dgm:pt>
    <dgm:pt modelId="{9646F3AB-8E48-4E1B-8D49-AB459A7D3E1E}" type="pres">
      <dgm:prSet presAssocID="{2071A6F5-5AD9-43C1-829A-AA68C5276ABE}" presName="parentText" presStyleLbl="node1" presStyleIdx="0" presStyleCnt="5">
        <dgm:presLayoutVars>
          <dgm:chMax val="0"/>
          <dgm:bulletEnabled val="1"/>
        </dgm:presLayoutVars>
      </dgm:prSet>
      <dgm:spPr/>
      <dgm:t>
        <a:bodyPr/>
        <a:lstStyle/>
        <a:p>
          <a:endParaRPr lang="ru-RU"/>
        </a:p>
      </dgm:t>
    </dgm:pt>
    <dgm:pt modelId="{4FEE8A97-6C6C-4C65-AC1A-E3C4AA7130C2}" type="pres">
      <dgm:prSet presAssocID="{5E70219F-D358-46E7-80B4-504832DA9A92}" presName="spacer" presStyleCnt="0"/>
      <dgm:spPr/>
    </dgm:pt>
    <dgm:pt modelId="{3C579A42-713E-452F-A24C-D607CD8A7312}" type="pres">
      <dgm:prSet presAssocID="{D3F206C0-0BB3-41A7-97F9-FE01B4CDAD08}" presName="parentText" presStyleLbl="node1" presStyleIdx="1" presStyleCnt="5">
        <dgm:presLayoutVars>
          <dgm:chMax val="0"/>
          <dgm:bulletEnabled val="1"/>
        </dgm:presLayoutVars>
      </dgm:prSet>
      <dgm:spPr/>
      <dgm:t>
        <a:bodyPr/>
        <a:lstStyle/>
        <a:p>
          <a:endParaRPr lang="ru-RU"/>
        </a:p>
      </dgm:t>
    </dgm:pt>
    <dgm:pt modelId="{C82A3860-6363-4C98-AAFB-0B3D67B32E9E}" type="pres">
      <dgm:prSet presAssocID="{D98A8BDC-EDE9-4F68-B19B-9DB4009CBB85}" presName="spacer" presStyleCnt="0"/>
      <dgm:spPr/>
    </dgm:pt>
    <dgm:pt modelId="{DBAF9117-9DC4-4F90-A132-58CA36DC558B}" type="pres">
      <dgm:prSet presAssocID="{CDF7E91D-AF9A-4FF5-A417-AEC1B26DDA54}" presName="parentText" presStyleLbl="node1" presStyleIdx="2" presStyleCnt="5">
        <dgm:presLayoutVars>
          <dgm:chMax val="0"/>
          <dgm:bulletEnabled val="1"/>
        </dgm:presLayoutVars>
      </dgm:prSet>
      <dgm:spPr/>
      <dgm:t>
        <a:bodyPr/>
        <a:lstStyle/>
        <a:p>
          <a:endParaRPr lang="ru-RU"/>
        </a:p>
      </dgm:t>
    </dgm:pt>
    <dgm:pt modelId="{ADA9C449-5D90-41BC-ABF4-2D0F42BBDBF7}" type="pres">
      <dgm:prSet presAssocID="{D50CD4C9-2524-44BE-8DF1-144072927B22}" presName="spacer" presStyleCnt="0"/>
      <dgm:spPr/>
    </dgm:pt>
    <dgm:pt modelId="{3B0BDB5B-D889-4DA7-872A-D934D1BD8019}" type="pres">
      <dgm:prSet presAssocID="{8030BEE3-D17E-4F70-9321-E6FE3FC10A85}" presName="parentText" presStyleLbl="node1" presStyleIdx="3" presStyleCnt="5">
        <dgm:presLayoutVars>
          <dgm:chMax val="0"/>
          <dgm:bulletEnabled val="1"/>
        </dgm:presLayoutVars>
      </dgm:prSet>
      <dgm:spPr/>
      <dgm:t>
        <a:bodyPr/>
        <a:lstStyle/>
        <a:p>
          <a:endParaRPr lang="ru-RU"/>
        </a:p>
      </dgm:t>
    </dgm:pt>
    <dgm:pt modelId="{6B904A9E-0A75-4C8B-857A-9EE23439781E}" type="pres">
      <dgm:prSet presAssocID="{B5E9B7F5-4BDF-40E0-838D-EC3CFFA7E552}" presName="spacer" presStyleCnt="0"/>
      <dgm:spPr/>
    </dgm:pt>
    <dgm:pt modelId="{7005876B-CCEB-410B-991F-EFD4FC3AEA18}" type="pres">
      <dgm:prSet presAssocID="{FE769CAE-41B6-40BF-B43B-3C05EA2DB889}" presName="parentText" presStyleLbl="node1" presStyleIdx="4" presStyleCnt="5">
        <dgm:presLayoutVars>
          <dgm:chMax val="0"/>
          <dgm:bulletEnabled val="1"/>
        </dgm:presLayoutVars>
      </dgm:prSet>
      <dgm:spPr/>
      <dgm:t>
        <a:bodyPr/>
        <a:lstStyle/>
        <a:p>
          <a:endParaRPr lang="ru-RU"/>
        </a:p>
      </dgm:t>
    </dgm:pt>
  </dgm:ptLst>
  <dgm:cxnLst>
    <dgm:cxn modelId="{FF7F2C20-A8CD-4E68-8962-8C949FE763E0}" srcId="{236D42CC-E50E-46C2-BE64-B5D772BEC90D}" destId="{D3F206C0-0BB3-41A7-97F9-FE01B4CDAD08}" srcOrd="1" destOrd="0" parTransId="{5CE70820-25F9-4D3E-8CD9-1573C5FC71AD}" sibTransId="{D98A8BDC-EDE9-4F68-B19B-9DB4009CBB85}"/>
    <dgm:cxn modelId="{DF61092E-74E0-4E7A-9104-E212A10D9BC6}" srcId="{236D42CC-E50E-46C2-BE64-B5D772BEC90D}" destId="{8030BEE3-D17E-4F70-9321-E6FE3FC10A85}" srcOrd="3" destOrd="0" parTransId="{D2262B64-6263-4215-B048-801347757C7E}" sibTransId="{B5E9B7F5-4BDF-40E0-838D-EC3CFFA7E552}"/>
    <dgm:cxn modelId="{16ACE8DC-A5C8-4FA5-BF0D-8582953787ED}" type="presOf" srcId="{D3F206C0-0BB3-41A7-97F9-FE01B4CDAD08}" destId="{3C579A42-713E-452F-A24C-D607CD8A7312}" srcOrd="0" destOrd="0" presId="urn:microsoft.com/office/officeart/2005/8/layout/vList2"/>
    <dgm:cxn modelId="{76F44AAC-8A75-40E3-B225-3214772FF205}" srcId="{236D42CC-E50E-46C2-BE64-B5D772BEC90D}" destId="{CDF7E91D-AF9A-4FF5-A417-AEC1B26DDA54}" srcOrd="2" destOrd="0" parTransId="{1876681E-D611-4F1A-93D1-81E9F2C72807}" sibTransId="{D50CD4C9-2524-44BE-8DF1-144072927B22}"/>
    <dgm:cxn modelId="{910F7465-6333-40CF-A1ED-475ED9491555}" type="presOf" srcId="{FE769CAE-41B6-40BF-B43B-3C05EA2DB889}" destId="{7005876B-CCEB-410B-991F-EFD4FC3AEA18}" srcOrd="0" destOrd="0" presId="urn:microsoft.com/office/officeart/2005/8/layout/vList2"/>
    <dgm:cxn modelId="{5F577192-168E-4EC7-A289-F74C275319A8}" type="presOf" srcId="{8030BEE3-D17E-4F70-9321-E6FE3FC10A85}" destId="{3B0BDB5B-D889-4DA7-872A-D934D1BD8019}" srcOrd="0" destOrd="0" presId="urn:microsoft.com/office/officeart/2005/8/layout/vList2"/>
    <dgm:cxn modelId="{FA9909BB-1922-4787-85C5-29BAB3F00D2F}" type="presOf" srcId="{CDF7E91D-AF9A-4FF5-A417-AEC1B26DDA54}" destId="{DBAF9117-9DC4-4F90-A132-58CA36DC558B}" srcOrd="0" destOrd="0" presId="urn:microsoft.com/office/officeart/2005/8/layout/vList2"/>
    <dgm:cxn modelId="{CA327608-161C-421D-90C6-1846A77C2BA8}" srcId="{236D42CC-E50E-46C2-BE64-B5D772BEC90D}" destId="{2071A6F5-5AD9-43C1-829A-AA68C5276ABE}" srcOrd="0" destOrd="0" parTransId="{DF065CA7-36CB-45AC-895D-D002A7B53850}" sibTransId="{5E70219F-D358-46E7-80B4-504832DA9A92}"/>
    <dgm:cxn modelId="{56238BAB-BDF1-477F-8125-6D9E5F92A7BB}" srcId="{236D42CC-E50E-46C2-BE64-B5D772BEC90D}" destId="{FE769CAE-41B6-40BF-B43B-3C05EA2DB889}" srcOrd="4" destOrd="0" parTransId="{19207A95-BEBA-4F7F-BBE4-F5CACDC3999A}" sibTransId="{B6557783-D9AC-4DFE-B3F0-A4D426A512A3}"/>
    <dgm:cxn modelId="{4E7275B8-4779-4CCB-94E4-6CBF5989C81F}" type="presOf" srcId="{2071A6F5-5AD9-43C1-829A-AA68C5276ABE}" destId="{9646F3AB-8E48-4E1B-8D49-AB459A7D3E1E}" srcOrd="0" destOrd="0" presId="urn:microsoft.com/office/officeart/2005/8/layout/vList2"/>
    <dgm:cxn modelId="{C6CDE28C-DA0E-4C64-937D-6E20B0267278}" type="presOf" srcId="{236D42CC-E50E-46C2-BE64-B5D772BEC90D}" destId="{D8C6C5A8-C44D-4DBD-AA9F-3BC4AD9A1BE0}" srcOrd="0" destOrd="0" presId="urn:microsoft.com/office/officeart/2005/8/layout/vList2"/>
    <dgm:cxn modelId="{6214EC8A-4A5B-41E7-9AFD-AC517DC6631C}" type="presParOf" srcId="{D8C6C5A8-C44D-4DBD-AA9F-3BC4AD9A1BE0}" destId="{9646F3AB-8E48-4E1B-8D49-AB459A7D3E1E}" srcOrd="0" destOrd="0" presId="urn:microsoft.com/office/officeart/2005/8/layout/vList2"/>
    <dgm:cxn modelId="{42F2770F-5A1B-4430-91B4-CC83761CB321}" type="presParOf" srcId="{D8C6C5A8-C44D-4DBD-AA9F-3BC4AD9A1BE0}" destId="{4FEE8A97-6C6C-4C65-AC1A-E3C4AA7130C2}" srcOrd="1" destOrd="0" presId="urn:microsoft.com/office/officeart/2005/8/layout/vList2"/>
    <dgm:cxn modelId="{E2AAA86C-3A83-435B-AD6F-61728612B46C}" type="presParOf" srcId="{D8C6C5A8-C44D-4DBD-AA9F-3BC4AD9A1BE0}" destId="{3C579A42-713E-452F-A24C-D607CD8A7312}" srcOrd="2" destOrd="0" presId="urn:microsoft.com/office/officeart/2005/8/layout/vList2"/>
    <dgm:cxn modelId="{565F1496-C276-4E9A-BD3F-8E50F31964E3}" type="presParOf" srcId="{D8C6C5A8-C44D-4DBD-AA9F-3BC4AD9A1BE0}" destId="{C82A3860-6363-4C98-AAFB-0B3D67B32E9E}" srcOrd="3" destOrd="0" presId="urn:microsoft.com/office/officeart/2005/8/layout/vList2"/>
    <dgm:cxn modelId="{73E7FB2F-D586-449E-87E6-E36FBAF3E9E3}" type="presParOf" srcId="{D8C6C5A8-C44D-4DBD-AA9F-3BC4AD9A1BE0}" destId="{DBAF9117-9DC4-4F90-A132-58CA36DC558B}" srcOrd="4" destOrd="0" presId="urn:microsoft.com/office/officeart/2005/8/layout/vList2"/>
    <dgm:cxn modelId="{1D8C2E66-8747-4E3E-BAD4-D95DF1324CEB}" type="presParOf" srcId="{D8C6C5A8-C44D-4DBD-AA9F-3BC4AD9A1BE0}" destId="{ADA9C449-5D90-41BC-ABF4-2D0F42BBDBF7}" srcOrd="5" destOrd="0" presId="urn:microsoft.com/office/officeart/2005/8/layout/vList2"/>
    <dgm:cxn modelId="{A6F28698-97CB-4536-A704-D716A0D85420}" type="presParOf" srcId="{D8C6C5A8-C44D-4DBD-AA9F-3BC4AD9A1BE0}" destId="{3B0BDB5B-D889-4DA7-872A-D934D1BD8019}" srcOrd="6" destOrd="0" presId="urn:microsoft.com/office/officeart/2005/8/layout/vList2"/>
    <dgm:cxn modelId="{1E2EB40F-F5EC-42B6-BD3F-E72F3FAF7422}" type="presParOf" srcId="{D8C6C5A8-C44D-4DBD-AA9F-3BC4AD9A1BE0}" destId="{6B904A9E-0A75-4C8B-857A-9EE23439781E}" srcOrd="7" destOrd="0" presId="urn:microsoft.com/office/officeart/2005/8/layout/vList2"/>
    <dgm:cxn modelId="{3B716D52-4DD8-45DA-A1E4-D0EF750748D9}" type="presParOf" srcId="{D8C6C5A8-C44D-4DBD-AA9F-3BC4AD9A1BE0}" destId="{7005876B-CCEB-410B-991F-EFD4FC3AEA1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5EA06E9-23B2-4366-9F0F-CDF8BF729CCA}"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ru-RU"/>
        </a:p>
      </dgm:t>
    </dgm:pt>
    <dgm:pt modelId="{70B440C6-E670-4C6D-B36E-10D6BF4B0B9B}">
      <dgm:prSet custT="1"/>
      <dgm:spPr/>
      <dgm:t>
        <a:bodyPr/>
        <a:lstStyle/>
        <a:p>
          <a:r>
            <a:rPr lang="ru-RU" sz="2400" b="1" dirty="0"/>
            <a:t>Голова </a:t>
          </a:r>
          <a:r>
            <a:rPr lang="ru-RU" sz="2400" b="1" dirty="0" err="1"/>
            <a:t>разової</a:t>
          </a:r>
          <a:r>
            <a:rPr lang="ru-RU" sz="2400" b="1" dirty="0"/>
            <a:t> ради – </a:t>
          </a:r>
          <a:r>
            <a:rPr lang="ru-RU" sz="2400" b="1" dirty="0" err="1"/>
            <a:t>штатний</a:t>
          </a:r>
          <a:r>
            <a:rPr lang="ru-RU" sz="2400" b="1" dirty="0"/>
            <a:t> </a:t>
          </a:r>
          <a:r>
            <a:rPr lang="ru-RU" sz="2400" b="1" dirty="0" err="1"/>
            <a:t>працівник</a:t>
          </a:r>
          <a:r>
            <a:rPr lang="ru-RU" sz="2400" b="1" dirty="0"/>
            <a:t> </a:t>
          </a:r>
          <a:r>
            <a:rPr lang="ru-RU" sz="2400" b="1" dirty="0" err="1"/>
            <a:t>університету</a:t>
          </a:r>
          <a:endParaRPr lang="ru-RU" sz="2400" b="1" dirty="0"/>
        </a:p>
      </dgm:t>
    </dgm:pt>
    <dgm:pt modelId="{C89043EA-4CFD-45A0-B321-AF85B13CF934}" type="parTrans" cxnId="{67D07412-A905-4976-A8D7-89FE27A08F44}">
      <dgm:prSet/>
      <dgm:spPr/>
      <dgm:t>
        <a:bodyPr/>
        <a:lstStyle/>
        <a:p>
          <a:endParaRPr lang="ru-RU" b="1"/>
        </a:p>
      </dgm:t>
    </dgm:pt>
    <dgm:pt modelId="{695B9A38-EB39-4BEE-B761-8BD9050956EA}" type="sibTrans" cxnId="{67D07412-A905-4976-A8D7-89FE27A08F44}">
      <dgm:prSet/>
      <dgm:spPr/>
      <dgm:t>
        <a:bodyPr/>
        <a:lstStyle/>
        <a:p>
          <a:endParaRPr lang="ru-RU" b="1"/>
        </a:p>
      </dgm:t>
    </dgm:pt>
    <dgm:pt modelId="{E1931E38-6824-4528-BA7D-4457DB81DA18}">
      <dgm:prSet/>
      <dgm:spPr/>
      <dgm:t>
        <a:bodyPr/>
        <a:lstStyle/>
        <a:p>
          <a:r>
            <a:rPr lang="ru-RU" b="1" dirty="0"/>
            <a:t>2 рецензента (1 доктор наук, 1 доктор </a:t>
          </a:r>
          <a:r>
            <a:rPr lang="ru-RU" b="1" dirty="0" err="1"/>
            <a:t>філософії</a:t>
          </a:r>
          <a:r>
            <a:rPr lang="ru-RU" b="1" dirty="0"/>
            <a:t> (кандидат наук)) – </a:t>
          </a:r>
          <a:r>
            <a:rPr lang="en-US" b="1" dirty="0"/>
            <a:t/>
          </a:r>
          <a:br>
            <a:rPr lang="en-US" b="1" dirty="0"/>
          </a:br>
          <a:r>
            <a:rPr lang="ru-RU" b="1" dirty="0" err="1"/>
            <a:t>штатні</a:t>
          </a:r>
          <a:r>
            <a:rPr lang="ru-RU" b="1" dirty="0"/>
            <a:t> </a:t>
          </a:r>
          <a:r>
            <a:rPr lang="ru-RU" b="1" dirty="0" err="1"/>
            <a:t>працівники</a:t>
          </a:r>
          <a:r>
            <a:rPr lang="ru-RU" b="1" dirty="0"/>
            <a:t> </a:t>
          </a:r>
          <a:r>
            <a:rPr lang="ru-RU" b="1" dirty="0" err="1"/>
            <a:t>університету</a:t>
          </a:r>
          <a:endParaRPr lang="ru-RU" b="1" dirty="0"/>
        </a:p>
      </dgm:t>
    </dgm:pt>
    <dgm:pt modelId="{63AA25CB-EC65-4C4D-8914-43CC9CF060FC}" type="parTrans" cxnId="{C87D5954-FC8D-43A0-91E7-A82766BC65B3}">
      <dgm:prSet/>
      <dgm:spPr/>
      <dgm:t>
        <a:bodyPr/>
        <a:lstStyle/>
        <a:p>
          <a:endParaRPr lang="ru-RU" b="1"/>
        </a:p>
      </dgm:t>
    </dgm:pt>
    <dgm:pt modelId="{EA02328B-C963-4C00-970A-D2C82566564C}" type="sibTrans" cxnId="{C87D5954-FC8D-43A0-91E7-A82766BC65B3}">
      <dgm:prSet/>
      <dgm:spPr/>
      <dgm:t>
        <a:bodyPr/>
        <a:lstStyle/>
        <a:p>
          <a:endParaRPr lang="ru-RU" b="1"/>
        </a:p>
      </dgm:t>
    </dgm:pt>
    <dgm:pt modelId="{217A7713-586C-4B10-9326-38E2EC615461}">
      <dgm:prSet/>
      <dgm:spPr/>
      <dgm:t>
        <a:bodyPr/>
        <a:lstStyle/>
        <a:p>
          <a:r>
            <a:rPr lang="ru-RU" b="1"/>
            <a:t>2 опонента (1 доктор наук, 1 доктор філософії (кандидат наук)) – представники інших ЗВО. Вони не повинні працювати в одному і тому ж закладі та включаються до складу разової ради за їх письмовою заявою.</a:t>
          </a:r>
        </a:p>
      </dgm:t>
    </dgm:pt>
    <dgm:pt modelId="{3AE9D5C8-0E19-4D6A-B897-BF434EC4F5C3}" type="parTrans" cxnId="{72BA4442-D484-41BE-B8B1-C4A451A85A63}">
      <dgm:prSet/>
      <dgm:spPr/>
      <dgm:t>
        <a:bodyPr/>
        <a:lstStyle/>
        <a:p>
          <a:endParaRPr lang="ru-RU" b="1"/>
        </a:p>
      </dgm:t>
    </dgm:pt>
    <dgm:pt modelId="{075E66B8-FDD6-4D42-BD7C-9140CF7C063C}" type="sibTrans" cxnId="{72BA4442-D484-41BE-B8B1-C4A451A85A63}">
      <dgm:prSet/>
      <dgm:spPr/>
      <dgm:t>
        <a:bodyPr/>
        <a:lstStyle/>
        <a:p>
          <a:endParaRPr lang="ru-RU" b="1"/>
        </a:p>
      </dgm:t>
    </dgm:pt>
    <dgm:pt modelId="{45ADD96F-45C1-400E-81BC-58C49F898B17}" type="pres">
      <dgm:prSet presAssocID="{D5EA06E9-23B2-4366-9F0F-CDF8BF729CCA}" presName="Name0" presStyleCnt="0">
        <dgm:presLayoutVars>
          <dgm:chMax val="7"/>
          <dgm:dir/>
          <dgm:animLvl val="lvl"/>
          <dgm:resizeHandles val="exact"/>
        </dgm:presLayoutVars>
      </dgm:prSet>
      <dgm:spPr/>
      <dgm:t>
        <a:bodyPr/>
        <a:lstStyle/>
        <a:p>
          <a:endParaRPr lang="ru-RU"/>
        </a:p>
      </dgm:t>
    </dgm:pt>
    <dgm:pt modelId="{2D1CC163-0690-4BE1-9123-A0DD59CC83B6}" type="pres">
      <dgm:prSet presAssocID="{70B440C6-E670-4C6D-B36E-10D6BF4B0B9B}" presName="circle1" presStyleLbl="node1" presStyleIdx="0" presStyleCnt="3"/>
      <dgm:spPr/>
    </dgm:pt>
    <dgm:pt modelId="{99F54569-0573-4B2C-B1BA-E30361C12559}" type="pres">
      <dgm:prSet presAssocID="{70B440C6-E670-4C6D-B36E-10D6BF4B0B9B}" presName="space" presStyleCnt="0"/>
      <dgm:spPr/>
    </dgm:pt>
    <dgm:pt modelId="{8502B608-FAF4-4738-AE13-B4CD96FC79AB}" type="pres">
      <dgm:prSet presAssocID="{70B440C6-E670-4C6D-B36E-10D6BF4B0B9B}" presName="rect1" presStyleLbl="alignAcc1" presStyleIdx="0" presStyleCnt="3"/>
      <dgm:spPr/>
      <dgm:t>
        <a:bodyPr/>
        <a:lstStyle/>
        <a:p>
          <a:endParaRPr lang="ru-RU"/>
        </a:p>
      </dgm:t>
    </dgm:pt>
    <dgm:pt modelId="{D73EDFE4-27E3-4513-95C2-7009D552E42F}" type="pres">
      <dgm:prSet presAssocID="{E1931E38-6824-4528-BA7D-4457DB81DA18}" presName="vertSpace2" presStyleLbl="node1" presStyleIdx="0" presStyleCnt="3"/>
      <dgm:spPr/>
    </dgm:pt>
    <dgm:pt modelId="{E535782C-B7FD-4054-90CC-0714DAC9495C}" type="pres">
      <dgm:prSet presAssocID="{E1931E38-6824-4528-BA7D-4457DB81DA18}" presName="circle2" presStyleLbl="node1" presStyleIdx="1" presStyleCnt="3"/>
      <dgm:spPr/>
    </dgm:pt>
    <dgm:pt modelId="{F9AFD8B3-AABE-4611-B041-539557AC5722}" type="pres">
      <dgm:prSet presAssocID="{E1931E38-6824-4528-BA7D-4457DB81DA18}" presName="rect2" presStyleLbl="alignAcc1" presStyleIdx="1" presStyleCnt="3"/>
      <dgm:spPr/>
      <dgm:t>
        <a:bodyPr/>
        <a:lstStyle/>
        <a:p>
          <a:endParaRPr lang="ru-RU"/>
        </a:p>
      </dgm:t>
    </dgm:pt>
    <dgm:pt modelId="{5BB519B7-1326-4CB1-B886-83CCABEBB07E}" type="pres">
      <dgm:prSet presAssocID="{217A7713-586C-4B10-9326-38E2EC615461}" presName="vertSpace3" presStyleLbl="node1" presStyleIdx="1" presStyleCnt="3"/>
      <dgm:spPr/>
    </dgm:pt>
    <dgm:pt modelId="{2C1A6221-7927-41D7-ABF7-8FEF48EB5956}" type="pres">
      <dgm:prSet presAssocID="{217A7713-586C-4B10-9326-38E2EC615461}" presName="circle3" presStyleLbl="node1" presStyleIdx="2" presStyleCnt="3"/>
      <dgm:spPr/>
    </dgm:pt>
    <dgm:pt modelId="{825C4CDE-8E6F-4FA8-8E46-E36404194165}" type="pres">
      <dgm:prSet presAssocID="{217A7713-586C-4B10-9326-38E2EC615461}" presName="rect3" presStyleLbl="alignAcc1" presStyleIdx="2" presStyleCnt="3"/>
      <dgm:spPr/>
      <dgm:t>
        <a:bodyPr/>
        <a:lstStyle/>
        <a:p>
          <a:endParaRPr lang="ru-RU"/>
        </a:p>
      </dgm:t>
    </dgm:pt>
    <dgm:pt modelId="{34973A7D-3974-4218-BD8B-4C4F44CD9478}" type="pres">
      <dgm:prSet presAssocID="{70B440C6-E670-4C6D-B36E-10D6BF4B0B9B}" presName="rect1ParTxNoCh" presStyleLbl="alignAcc1" presStyleIdx="2" presStyleCnt="3">
        <dgm:presLayoutVars>
          <dgm:chMax val="1"/>
          <dgm:bulletEnabled val="1"/>
        </dgm:presLayoutVars>
      </dgm:prSet>
      <dgm:spPr/>
      <dgm:t>
        <a:bodyPr/>
        <a:lstStyle/>
        <a:p>
          <a:endParaRPr lang="ru-RU"/>
        </a:p>
      </dgm:t>
    </dgm:pt>
    <dgm:pt modelId="{E9732738-B47C-4640-9D5A-78EB977B86BB}" type="pres">
      <dgm:prSet presAssocID="{E1931E38-6824-4528-BA7D-4457DB81DA18}" presName="rect2ParTxNoCh" presStyleLbl="alignAcc1" presStyleIdx="2" presStyleCnt="3">
        <dgm:presLayoutVars>
          <dgm:chMax val="1"/>
          <dgm:bulletEnabled val="1"/>
        </dgm:presLayoutVars>
      </dgm:prSet>
      <dgm:spPr/>
      <dgm:t>
        <a:bodyPr/>
        <a:lstStyle/>
        <a:p>
          <a:endParaRPr lang="ru-RU"/>
        </a:p>
      </dgm:t>
    </dgm:pt>
    <dgm:pt modelId="{0EABC320-B99D-4B0D-A259-4E17126854FD}" type="pres">
      <dgm:prSet presAssocID="{217A7713-586C-4B10-9326-38E2EC615461}" presName="rect3ParTxNoCh" presStyleLbl="alignAcc1" presStyleIdx="2" presStyleCnt="3">
        <dgm:presLayoutVars>
          <dgm:chMax val="1"/>
          <dgm:bulletEnabled val="1"/>
        </dgm:presLayoutVars>
      </dgm:prSet>
      <dgm:spPr/>
      <dgm:t>
        <a:bodyPr/>
        <a:lstStyle/>
        <a:p>
          <a:endParaRPr lang="ru-RU"/>
        </a:p>
      </dgm:t>
    </dgm:pt>
  </dgm:ptLst>
  <dgm:cxnLst>
    <dgm:cxn modelId="{08144702-04A8-48E2-BE03-DC628427984E}" type="presOf" srcId="{70B440C6-E670-4C6D-B36E-10D6BF4B0B9B}" destId="{34973A7D-3974-4218-BD8B-4C4F44CD9478}" srcOrd="1" destOrd="0" presId="urn:microsoft.com/office/officeart/2005/8/layout/target3"/>
    <dgm:cxn modelId="{67D07412-A905-4976-A8D7-89FE27A08F44}" srcId="{D5EA06E9-23B2-4366-9F0F-CDF8BF729CCA}" destId="{70B440C6-E670-4C6D-B36E-10D6BF4B0B9B}" srcOrd="0" destOrd="0" parTransId="{C89043EA-4CFD-45A0-B321-AF85B13CF934}" sibTransId="{695B9A38-EB39-4BEE-B761-8BD9050956EA}"/>
    <dgm:cxn modelId="{C87D5954-FC8D-43A0-91E7-A82766BC65B3}" srcId="{D5EA06E9-23B2-4366-9F0F-CDF8BF729CCA}" destId="{E1931E38-6824-4528-BA7D-4457DB81DA18}" srcOrd="1" destOrd="0" parTransId="{63AA25CB-EC65-4C4D-8914-43CC9CF060FC}" sibTransId="{EA02328B-C963-4C00-970A-D2C82566564C}"/>
    <dgm:cxn modelId="{051A4681-1DB4-4428-8E31-0C354C0E4A4A}" type="presOf" srcId="{E1931E38-6824-4528-BA7D-4457DB81DA18}" destId="{F9AFD8B3-AABE-4611-B041-539557AC5722}" srcOrd="0" destOrd="0" presId="urn:microsoft.com/office/officeart/2005/8/layout/target3"/>
    <dgm:cxn modelId="{72BA4442-D484-41BE-B8B1-C4A451A85A63}" srcId="{D5EA06E9-23B2-4366-9F0F-CDF8BF729CCA}" destId="{217A7713-586C-4B10-9326-38E2EC615461}" srcOrd="2" destOrd="0" parTransId="{3AE9D5C8-0E19-4D6A-B897-BF434EC4F5C3}" sibTransId="{075E66B8-FDD6-4D42-BD7C-9140CF7C063C}"/>
    <dgm:cxn modelId="{2B445359-481C-460C-9924-67C49BDCBC47}" type="presOf" srcId="{217A7713-586C-4B10-9326-38E2EC615461}" destId="{825C4CDE-8E6F-4FA8-8E46-E36404194165}" srcOrd="0" destOrd="0" presId="urn:microsoft.com/office/officeart/2005/8/layout/target3"/>
    <dgm:cxn modelId="{C42E875E-A3EE-4BD2-83F0-949032DB003A}" type="presOf" srcId="{217A7713-586C-4B10-9326-38E2EC615461}" destId="{0EABC320-B99D-4B0D-A259-4E17126854FD}" srcOrd="1" destOrd="0" presId="urn:microsoft.com/office/officeart/2005/8/layout/target3"/>
    <dgm:cxn modelId="{FAAC043E-461B-47BE-ACCB-80A52D88F3F0}" type="presOf" srcId="{D5EA06E9-23B2-4366-9F0F-CDF8BF729CCA}" destId="{45ADD96F-45C1-400E-81BC-58C49F898B17}" srcOrd="0" destOrd="0" presId="urn:microsoft.com/office/officeart/2005/8/layout/target3"/>
    <dgm:cxn modelId="{49AD319A-2DC1-4638-A9BA-EE88D588BC0C}" type="presOf" srcId="{E1931E38-6824-4528-BA7D-4457DB81DA18}" destId="{E9732738-B47C-4640-9D5A-78EB977B86BB}" srcOrd="1" destOrd="0" presId="urn:microsoft.com/office/officeart/2005/8/layout/target3"/>
    <dgm:cxn modelId="{B49C124A-27B8-4007-A299-13D5673ABA65}" type="presOf" srcId="{70B440C6-E670-4C6D-B36E-10D6BF4B0B9B}" destId="{8502B608-FAF4-4738-AE13-B4CD96FC79AB}" srcOrd="0" destOrd="0" presId="urn:microsoft.com/office/officeart/2005/8/layout/target3"/>
    <dgm:cxn modelId="{961E1DBB-4723-44FD-8B61-974DD0B42199}" type="presParOf" srcId="{45ADD96F-45C1-400E-81BC-58C49F898B17}" destId="{2D1CC163-0690-4BE1-9123-A0DD59CC83B6}" srcOrd="0" destOrd="0" presId="urn:microsoft.com/office/officeart/2005/8/layout/target3"/>
    <dgm:cxn modelId="{BF764555-1F64-4F85-86DB-839A1982ABDE}" type="presParOf" srcId="{45ADD96F-45C1-400E-81BC-58C49F898B17}" destId="{99F54569-0573-4B2C-B1BA-E30361C12559}" srcOrd="1" destOrd="0" presId="urn:microsoft.com/office/officeart/2005/8/layout/target3"/>
    <dgm:cxn modelId="{7975E03B-624F-46DF-AF6E-6BBBA6B7DE09}" type="presParOf" srcId="{45ADD96F-45C1-400E-81BC-58C49F898B17}" destId="{8502B608-FAF4-4738-AE13-B4CD96FC79AB}" srcOrd="2" destOrd="0" presId="urn:microsoft.com/office/officeart/2005/8/layout/target3"/>
    <dgm:cxn modelId="{96E8CE7B-8D0F-4052-94CB-8A122B3346D7}" type="presParOf" srcId="{45ADD96F-45C1-400E-81BC-58C49F898B17}" destId="{D73EDFE4-27E3-4513-95C2-7009D552E42F}" srcOrd="3" destOrd="0" presId="urn:microsoft.com/office/officeart/2005/8/layout/target3"/>
    <dgm:cxn modelId="{DBA0254E-30F4-44CD-9F67-92734A57C70A}" type="presParOf" srcId="{45ADD96F-45C1-400E-81BC-58C49F898B17}" destId="{E535782C-B7FD-4054-90CC-0714DAC9495C}" srcOrd="4" destOrd="0" presId="urn:microsoft.com/office/officeart/2005/8/layout/target3"/>
    <dgm:cxn modelId="{787BAD59-BE5D-4D45-82AC-13A43BADDC7F}" type="presParOf" srcId="{45ADD96F-45C1-400E-81BC-58C49F898B17}" destId="{F9AFD8B3-AABE-4611-B041-539557AC5722}" srcOrd="5" destOrd="0" presId="urn:microsoft.com/office/officeart/2005/8/layout/target3"/>
    <dgm:cxn modelId="{95B2647F-1838-4AFB-8C71-60CA90715AFE}" type="presParOf" srcId="{45ADD96F-45C1-400E-81BC-58C49F898B17}" destId="{5BB519B7-1326-4CB1-B886-83CCABEBB07E}" srcOrd="6" destOrd="0" presId="urn:microsoft.com/office/officeart/2005/8/layout/target3"/>
    <dgm:cxn modelId="{3FAAF00F-3E56-43A0-A2BF-714E03ADD95E}" type="presParOf" srcId="{45ADD96F-45C1-400E-81BC-58C49F898B17}" destId="{2C1A6221-7927-41D7-ABF7-8FEF48EB5956}" srcOrd="7" destOrd="0" presId="urn:microsoft.com/office/officeart/2005/8/layout/target3"/>
    <dgm:cxn modelId="{A88D3A50-06F9-4152-B754-D682319CBBC2}" type="presParOf" srcId="{45ADD96F-45C1-400E-81BC-58C49F898B17}" destId="{825C4CDE-8E6F-4FA8-8E46-E36404194165}" srcOrd="8" destOrd="0" presId="urn:microsoft.com/office/officeart/2005/8/layout/target3"/>
    <dgm:cxn modelId="{A73D8DCC-03F6-4890-9BB8-3F3340BF6CE3}" type="presParOf" srcId="{45ADD96F-45C1-400E-81BC-58C49F898B17}" destId="{34973A7D-3974-4218-BD8B-4C4F44CD9478}" srcOrd="9" destOrd="0" presId="urn:microsoft.com/office/officeart/2005/8/layout/target3"/>
    <dgm:cxn modelId="{2F7D5E1F-F253-4754-A220-9CAC62A4A6EA}" type="presParOf" srcId="{45ADD96F-45C1-400E-81BC-58C49F898B17}" destId="{E9732738-B47C-4640-9D5A-78EB977B86BB}" srcOrd="10" destOrd="0" presId="urn:microsoft.com/office/officeart/2005/8/layout/target3"/>
    <dgm:cxn modelId="{B821FBB9-BECA-4E49-900B-EFF7528C7E4A}" type="presParOf" srcId="{45ADD96F-45C1-400E-81BC-58C49F898B17}" destId="{0EABC320-B99D-4B0D-A259-4E17126854FD}"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FCC38E-24D7-4CB1-9CBC-74E7971D8E78}" type="doc">
      <dgm:prSet loTypeId="urn:microsoft.com/office/officeart/2005/8/layout/vList3" loCatId="list" qsTypeId="urn:microsoft.com/office/officeart/2005/8/quickstyle/simple3" qsCatId="simple" csTypeId="urn:microsoft.com/office/officeart/2005/8/colors/accent1_2" csCatId="accent1" phldr="1"/>
      <dgm:spPr/>
      <dgm:t>
        <a:bodyPr/>
        <a:lstStyle/>
        <a:p>
          <a:endParaRPr lang="ru-RU"/>
        </a:p>
      </dgm:t>
    </dgm:pt>
    <dgm:pt modelId="{0F2EEC32-0A58-4E03-B597-5CC80CD50D65}">
      <dgm:prSet custT="1"/>
      <dgm:spPr/>
      <dgm:t>
        <a:bodyPr/>
        <a:lstStyle/>
        <a:p>
          <a:pPr algn="l"/>
          <a:r>
            <a:rPr lang="ru-RU" sz="1600" b="1" dirty="0" err="1">
              <a:effectLst/>
            </a:rPr>
            <a:t>одноосібні</a:t>
          </a:r>
          <a:r>
            <a:rPr lang="ru-RU" sz="1600" b="1" dirty="0">
              <a:effectLst/>
            </a:rPr>
            <a:t> </a:t>
          </a:r>
          <a:r>
            <a:rPr lang="ru-RU" sz="1600" b="1" dirty="0" err="1">
              <a:effectLst/>
            </a:rPr>
            <a:t>монографії</a:t>
          </a:r>
          <a:r>
            <a:rPr lang="ru-RU" sz="1600" b="1" dirty="0">
              <a:effectLst/>
            </a:rPr>
            <a:t> </a:t>
          </a:r>
          <a:r>
            <a:rPr lang="ru-RU" sz="1600" b="1" dirty="0" err="1">
              <a:effectLst/>
            </a:rPr>
            <a:t>або</a:t>
          </a:r>
          <a:r>
            <a:rPr lang="ru-RU" sz="1600" b="1" dirty="0">
              <a:effectLst/>
            </a:rPr>
            <a:t> </a:t>
          </a:r>
          <a:r>
            <a:rPr lang="ru-RU" sz="1600" b="1" dirty="0" err="1">
              <a:effectLst/>
            </a:rPr>
            <a:t>одноосібні</a:t>
          </a:r>
          <a:r>
            <a:rPr lang="ru-RU" sz="1600" b="1" dirty="0">
              <a:effectLst/>
            </a:rPr>
            <a:t> </a:t>
          </a:r>
          <a:r>
            <a:rPr lang="ru-RU" sz="1600" b="1" dirty="0" err="1">
              <a:effectLst/>
            </a:rPr>
            <a:t>розділи</a:t>
          </a:r>
          <a:r>
            <a:rPr lang="ru-RU" sz="1600" b="1" dirty="0">
              <a:effectLst/>
            </a:rPr>
            <a:t> у </a:t>
          </a:r>
          <a:r>
            <a:rPr lang="ru-RU" sz="1600" b="1" dirty="0" err="1">
              <a:effectLst/>
            </a:rPr>
            <a:t>колективних</a:t>
          </a:r>
          <a:r>
            <a:rPr lang="ru-RU" sz="1600" b="1" dirty="0">
              <a:effectLst/>
            </a:rPr>
            <a:t> </a:t>
          </a:r>
          <a:r>
            <a:rPr lang="ru-RU" sz="1600" b="1" dirty="0" err="1">
              <a:effectLst/>
            </a:rPr>
            <a:t>монографіях</a:t>
          </a:r>
          <a:r>
            <a:rPr lang="ru-RU" sz="1600" b="1" dirty="0">
              <a:effectLst/>
            </a:rPr>
            <a:t>, </a:t>
          </a:r>
          <a:r>
            <a:rPr lang="ru-RU" sz="1600" b="1" dirty="0" err="1">
              <a:effectLst/>
            </a:rPr>
            <a:t>що</a:t>
          </a:r>
          <a:r>
            <a:rPr lang="ru-RU" sz="1600" b="1" dirty="0">
              <a:effectLst/>
            </a:rPr>
            <a:t> </a:t>
          </a:r>
          <a:r>
            <a:rPr lang="ru-RU" sz="1600" b="1" dirty="0" err="1">
              <a:effectLst/>
            </a:rPr>
            <a:t>рекомендовані</a:t>
          </a:r>
          <a:r>
            <a:rPr lang="ru-RU" sz="1600" b="1" dirty="0">
              <a:effectLst/>
            </a:rPr>
            <a:t> до </a:t>
          </a:r>
          <a:r>
            <a:rPr lang="ru-RU" sz="1600" b="1" dirty="0" err="1">
              <a:effectLst/>
            </a:rPr>
            <a:t>друку</a:t>
          </a:r>
          <a:r>
            <a:rPr lang="ru-RU" sz="1600" b="1" dirty="0">
              <a:effectLst/>
            </a:rPr>
            <a:t> </a:t>
          </a:r>
          <a:r>
            <a:rPr lang="ru-RU" sz="1600" b="1" dirty="0" err="1">
              <a:effectLst/>
            </a:rPr>
            <a:t>вченими</a:t>
          </a:r>
          <a:r>
            <a:rPr lang="ru-RU" sz="1600" b="1" dirty="0">
              <a:effectLst/>
            </a:rPr>
            <a:t> радами </a:t>
          </a:r>
          <a:r>
            <a:rPr lang="ru-RU" sz="1600" b="1" dirty="0" err="1">
              <a:effectLst/>
            </a:rPr>
            <a:t>закладів</a:t>
          </a:r>
          <a:r>
            <a:rPr lang="ru-RU" sz="1600" b="1" dirty="0">
              <a:effectLst/>
            </a:rPr>
            <a:t> та </a:t>
          </a:r>
          <a:r>
            <a:rPr lang="ru-RU" sz="1600" b="1" dirty="0" err="1">
              <a:effectLst/>
            </a:rPr>
            <a:t>пройшли</a:t>
          </a:r>
          <a:r>
            <a:rPr lang="ru-RU" sz="1600" b="1" dirty="0">
              <a:effectLst/>
            </a:rPr>
            <a:t> </a:t>
          </a:r>
          <a:r>
            <a:rPr lang="ru-RU" sz="1600" b="1" dirty="0" err="1">
              <a:effectLst/>
            </a:rPr>
            <a:t>рецензування</a:t>
          </a:r>
          <a:r>
            <a:rPr lang="ru-RU" sz="1600" b="1" dirty="0">
              <a:effectLst/>
            </a:rPr>
            <a:t> (</a:t>
          </a:r>
          <a:r>
            <a:rPr lang="ru-RU" sz="1600" b="1" dirty="0" err="1">
              <a:effectLst/>
            </a:rPr>
            <a:t>крім</a:t>
          </a:r>
          <a:r>
            <a:rPr lang="ru-RU" sz="1600" b="1" dirty="0">
              <a:effectLst/>
            </a:rPr>
            <a:t> тих, </a:t>
          </a:r>
          <a:r>
            <a:rPr lang="ru-RU" sz="1600" b="1" dirty="0" err="1">
              <a:effectLst/>
            </a:rPr>
            <a:t>які</a:t>
          </a:r>
          <a:r>
            <a:rPr lang="ru-RU" sz="1600" b="1" dirty="0">
              <a:effectLst/>
            </a:rPr>
            <a:t> </a:t>
          </a:r>
          <a:r>
            <a:rPr lang="ru-RU" sz="1600" b="1" dirty="0" err="1">
              <a:effectLst/>
            </a:rPr>
            <a:t>видані</a:t>
          </a:r>
          <a:r>
            <a:rPr lang="ru-RU" sz="1600" b="1" dirty="0">
              <a:effectLst/>
            </a:rPr>
            <a:t> в </a:t>
          </a:r>
          <a:r>
            <a:rPr lang="ru-RU" sz="1600" b="1" dirty="0" err="1">
              <a:effectLst/>
            </a:rPr>
            <a:t>державі</a:t>
          </a:r>
          <a:r>
            <a:rPr lang="ru-RU" sz="1600" b="1" dirty="0">
              <a:effectLst/>
            </a:rPr>
            <a:t>, </a:t>
          </a:r>
          <a:r>
            <a:rPr lang="ru-RU" sz="1600" b="1" dirty="0" err="1">
              <a:effectLst/>
            </a:rPr>
            <a:t>визнаній</a:t>
          </a:r>
          <a:r>
            <a:rPr lang="ru-RU" sz="1600" b="1" dirty="0">
              <a:effectLst/>
            </a:rPr>
            <a:t> Верховною Радою України державою-</a:t>
          </a:r>
          <a:r>
            <a:rPr lang="ru-RU" sz="1600" b="1" dirty="0" err="1">
              <a:effectLst/>
            </a:rPr>
            <a:t>агресором</a:t>
          </a:r>
          <a:r>
            <a:rPr lang="ru-RU" sz="1600" b="1" dirty="0">
              <a:effectLst/>
            </a:rPr>
            <a:t>);</a:t>
          </a:r>
        </a:p>
      </dgm:t>
    </dgm:pt>
    <dgm:pt modelId="{A36D444A-066D-47E4-9801-AC2020BB4ADE}" type="parTrans" cxnId="{7A02AA03-4567-410A-9344-DBC87A78DC4F}">
      <dgm:prSet/>
      <dgm:spPr/>
      <dgm:t>
        <a:bodyPr/>
        <a:lstStyle/>
        <a:p>
          <a:endParaRPr lang="ru-RU" sz="2000" b="1">
            <a:solidFill>
              <a:schemeClr val="tx1"/>
            </a:solidFill>
            <a:effectLst/>
          </a:endParaRPr>
        </a:p>
      </dgm:t>
    </dgm:pt>
    <dgm:pt modelId="{3E02E249-2D48-437D-9AE8-623A152D2B04}" type="sibTrans" cxnId="{7A02AA03-4567-410A-9344-DBC87A78DC4F}">
      <dgm:prSet/>
      <dgm:spPr/>
      <dgm:t>
        <a:bodyPr/>
        <a:lstStyle/>
        <a:p>
          <a:endParaRPr lang="ru-RU" sz="2000" b="1">
            <a:solidFill>
              <a:schemeClr val="tx1"/>
            </a:solidFill>
            <a:effectLst/>
          </a:endParaRPr>
        </a:p>
      </dgm:t>
    </dgm:pt>
    <dgm:pt modelId="{C82CD6F7-A2C0-42F9-8438-69A067A351B9}">
      <dgm:prSet custT="1"/>
      <dgm:spPr/>
      <dgm:t>
        <a:bodyPr/>
        <a:lstStyle/>
        <a:p>
          <a:pPr algn="l"/>
          <a:r>
            <a:rPr lang="ru-RU" sz="1600" b="1" dirty="0" err="1">
              <a:effectLst/>
            </a:rPr>
            <a:t>наукові</a:t>
          </a:r>
          <a:r>
            <a:rPr lang="ru-RU" sz="1600" b="1" dirty="0">
              <a:effectLst/>
            </a:rPr>
            <a:t> </a:t>
          </a:r>
          <a:r>
            <a:rPr lang="ru-RU" sz="1600" b="1" dirty="0" err="1">
              <a:effectLst/>
            </a:rPr>
            <a:t>статті</a:t>
          </a:r>
          <a:r>
            <a:rPr lang="ru-RU" sz="1600" b="1" dirty="0">
              <a:effectLst/>
            </a:rPr>
            <a:t>, </a:t>
          </a:r>
          <a:r>
            <a:rPr lang="ru-RU" sz="1600" b="1" dirty="0" err="1">
              <a:effectLst/>
            </a:rPr>
            <a:t>опубліковані</a:t>
          </a:r>
          <a:r>
            <a:rPr lang="ru-RU" sz="1600" b="1" dirty="0">
              <a:effectLst/>
            </a:rPr>
            <a:t> в </a:t>
          </a:r>
          <a:r>
            <a:rPr lang="ru-RU" sz="1600" b="1" dirty="0" err="1">
              <a:effectLst/>
            </a:rPr>
            <a:t>наукових</a:t>
          </a:r>
          <a:r>
            <a:rPr lang="ru-RU" sz="1600" b="1" dirty="0">
              <a:effectLst/>
            </a:rPr>
            <a:t> </a:t>
          </a:r>
          <a:r>
            <a:rPr lang="ru-RU" sz="1600" b="1" dirty="0" err="1">
              <a:effectLst/>
            </a:rPr>
            <a:t>виданнях</a:t>
          </a:r>
          <a:r>
            <a:rPr lang="ru-RU" sz="1600" b="1" dirty="0">
              <a:effectLst/>
            </a:rPr>
            <a:t>, </a:t>
          </a:r>
          <a:r>
            <a:rPr lang="ru-RU" sz="1600" b="1" dirty="0" err="1">
              <a:effectLst/>
            </a:rPr>
            <a:t>включених</a:t>
          </a:r>
          <a:r>
            <a:rPr lang="ru-RU" sz="1600" b="1" dirty="0">
              <a:effectLst/>
            </a:rPr>
            <a:t> на дату </a:t>
          </a:r>
          <a:r>
            <a:rPr lang="ru-RU" sz="1600" b="1" dirty="0" err="1">
              <a:effectLst/>
            </a:rPr>
            <a:t>опублікування</a:t>
          </a:r>
          <a:r>
            <a:rPr lang="ru-RU" sz="1600" b="1" dirty="0">
              <a:effectLst/>
            </a:rPr>
            <a:t> до </a:t>
          </a:r>
          <a:r>
            <a:rPr lang="ru-RU" sz="1600" b="1" dirty="0" err="1">
              <a:effectLst/>
            </a:rPr>
            <a:t>переліку</a:t>
          </a:r>
          <a:r>
            <a:rPr lang="ru-RU" sz="1600" b="1" dirty="0">
              <a:effectLst/>
            </a:rPr>
            <a:t> </a:t>
          </a:r>
          <a:r>
            <a:rPr lang="ru-RU" sz="1600" b="1" dirty="0" err="1">
              <a:effectLst/>
            </a:rPr>
            <a:t>наукових</a:t>
          </a:r>
          <a:r>
            <a:rPr lang="ru-RU" sz="1600" b="1" dirty="0">
              <a:effectLst/>
            </a:rPr>
            <a:t> </a:t>
          </a:r>
          <a:r>
            <a:rPr lang="ru-RU" sz="1600" b="1" dirty="0" err="1">
              <a:effectLst/>
            </a:rPr>
            <a:t>фахових</a:t>
          </a:r>
          <a:r>
            <a:rPr lang="ru-RU" sz="1600" b="1" dirty="0">
              <a:effectLst/>
            </a:rPr>
            <a:t> </a:t>
          </a:r>
          <a:r>
            <a:rPr lang="ru-RU" sz="1600" b="1" dirty="0" err="1">
              <a:effectLst/>
            </a:rPr>
            <a:t>видань</a:t>
          </a:r>
          <a:r>
            <a:rPr lang="ru-RU" sz="1600" b="1" dirty="0">
              <a:effectLst/>
            </a:rPr>
            <a:t> України;</a:t>
          </a:r>
        </a:p>
      </dgm:t>
    </dgm:pt>
    <dgm:pt modelId="{FF4548F7-9B0D-4A3C-9143-CBCA6ACBE4B7}" type="parTrans" cxnId="{48490A8B-9418-47C9-A873-5AC333E7DCFF}">
      <dgm:prSet/>
      <dgm:spPr/>
      <dgm:t>
        <a:bodyPr/>
        <a:lstStyle/>
        <a:p>
          <a:endParaRPr lang="ru-RU" sz="2000" b="1">
            <a:solidFill>
              <a:schemeClr val="tx1"/>
            </a:solidFill>
            <a:effectLst/>
          </a:endParaRPr>
        </a:p>
      </dgm:t>
    </dgm:pt>
    <dgm:pt modelId="{B413BECE-63DE-45AC-B24D-3C7F439DEF3C}" type="sibTrans" cxnId="{48490A8B-9418-47C9-A873-5AC333E7DCFF}">
      <dgm:prSet/>
      <dgm:spPr/>
      <dgm:t>
        <a:bodyPr/>
        <a:lstStyle/>
        <a:p>
          <a:endParaRPr lang="ru-RU" sz="2000" b="1">
            <a:solidFill>
              <a:schemeClr val="tx1"/>
            </a:solidFill>
            <a:effectLst/>
          </a:endParaRPr>
        </a:p>
      </dgm:t>
    </dgm:pt>
    <dgm:pt modelId="{CC8E9E96-89B3-4764-B371-8464B31E639D}">
      <dgm:prSet custT="1"/>
      <dgm:spPr/>
      <dgm:t>
        <a:bodyPr/>
        <a:lstStyle/>
        <a:p>
          <a:pPr algn="l"/>
          <a:r>
            <a:rPr lang="ru-RU" sz="1600" b="1" dirty="0" err="1">
              <a:effectLst/>
            </a:rPr>
            <a:t>наукові</a:t>
          </a:r>
          <a:r>
            <a:rPr lang="ru-RU" sz="1600" b="1" dirty="0">
              <a:effectLst/>
            </a:rPr>
            <a:t> </a:t>
          </a:r>
          <a:r>
            <a:rPr lang="ru-RU" sz="1600" b="1" dirty="0" err="1">
              <a:effectLst/>
            </a:rPr>
            <a:t>статті</a:t>
          </a:r>
          <a:r>
            <a:rPr lang="ru-RU" sz="1600" b="1" dirty="0">
              <a:effectLst/>
            </a:rPr>
            <a:t>, </a:t>
          </a:r>
          <a:r>
            <a:rPr lang="ru-RU" sz="1600" b="1" dirty="0" err="1">
              <a:effectLst/>
            </a:rPr>
            <a:t>опубліковані</a:t>
          </a:r>
          <a:r>
            <a:rPr lang="ru-RU" sz="1600" b="1" dirty="0">
              <a:effectLst/>
            </a:rPr>
            <a:t> у </a:t>
          </a:r>
          <a:r>
            <a:rPr lang="ru-RU" sz="1600" b="1" dirty="0" err="1">
              <a:effectLst/>
            </a:rPr>
            <a:t>періодичних</a:t>
          </a:r>
          <a:r>
            <a:rPr lang="ru-RU" sz="1600" b="1" dirty="0">
              <a:effectLst/>
            </a:rPr>
            <a:t> </a:t>
          </a:r>
          <a:r>
            <a:rPr lang="ru-RU" sz="1600" b="1" dirty="0" err="1">
              <a:effectLst/>
            </a:rPr>
            <a:t>наукових</a:t>
          </a:r>
          <a:r>
            <a:rPr lang="ru-RU" sz="1600" b="1" dirty="0">
              <a:effectLst/>
            </a:rPr>
            <a:t> </a:t>
          </a:r>
          <a:r>
            <a:rPr lang="ru-RU" sz="1600" b="1" dirty="0" err="1">
              <a:effectLst/>
            </a:rPr>
            <a:t>виданнях</a:t>
          </a:r>
          <a:r>
            <a:rPr lang="ru-RU" sz="1600" b="1" dirty="0">
              <a:effectLst/>
            </a:rPr>
            <a:t>, </a:t>
          </a:r>
          <a:r>
            <a:rPr lang="ru-RU" sz="1600" b="1" dirty="0" err="1">
              <a:effectLst/>
            </a:rPr>
            <a:t>проіндексованих</a:t>
          </a:r>
          <a:r>
            <a:rPr lang="ru-RU" sz="1600" b="1" dirty="0">
              <a:effectLst/>
            </a:rPr>
            <a:t> у </a:t>
          </a:r>
          <a:r>
            <a:rPr lang="ru-RU" sz="1600" b="1" dirty="0" err="1">
              <a:effectLst/>
            </a:rPr>
            <a:t>базі</a:t>
          </a:r>
          <a:r>
            <a:rPr lang="ru-RU" sz="1600" b="1" dirty="0">
              <a:effectLst/>
            </a:rPr>
            <a:t> </a:t>
          </a:r>
          <a:r>
            <a:rPr lang="ru-RU" sz="1600" b="1" dirty="0" err="1">
              <a:effectLst/>
            </a:rPr>
            <a:t>даних</a:t>
          </a:r>
          <a:r>
            <a:rPr lang="ru-RU" sz="1600" b="1" dirty="0">
              <a:effectLst/>
            </a:rPr>
            <a:t> </a:t>
          </a:r>
          <a:r>
            <a:rPr lang="en-US" sz="1600" b="1" dirty="0">
              <a:effectLst/>
            </a:rPr>
            <a:t>Web of Science Core Collection </a:t>
          </a:r>
          <a:r>
            <a:rPr lang="ru-RU" sz="1600" b="1" dirty="0">
              <a:effectLst/>
            </a:rPr>
            <a:t>та/</a:t>
          </a:r>
          <a:r>
            <a:rPr lang="ru-RU" sz="1600" b="1" dirty="0" err="1">
              <a:effectLst/>
            </a:rPr>
            <a:t>або</a:t>
          </a:r>
          <a:r>
            <a:rPr lang="ru-RU" sz="1600" b="1" dirty="0">
              <a:effectLst/>
            </a:rPr>
            <a:t> </a:t>
          </a:r>
          <a:r>
            <a:rPr lang="en-US" sz="1600" b="1" dirty="0">
              <a:effectLst/>
            </a:rPr>
            <a:t>Scopus (</a:t>
          </a:r>
          <a:r>
            <a:rPr lang="ru-RU" sz="1600" b="1" dirty="0" err="1">
              <a:effectLst/>
            </a:rPr>
            <a:t>крім</a:t>
          </a:r>
          <a:r>
            <a:rPr lang="ru-RU" sz="1600" b="1" dirty="0">
              <a:effectLst/>
            </a:rPr>
            <a:t> </a:t>
          </a:r>
          <a:r>
            <a:rPr lang="ru-RU" sz="1600" b="1" dirty="0" err="1">
              <a:effectLst/>
            </a:rPr>
            <a:t>видань</a:t>
          </a:r>
          <a:r>
            <a:rPr lang="ru-RU" sz="1600" b="1" dirty="0">
              <a:effectLst/>
            </a:rPr>
            <a:t> </a:t>
          </a:r>
          <a:r>
            <a:rPr lang="ru-RU" sz="1600" b="1" dirty="0" err="1">
              <a:effectLst/>
            </a:rPr>
            <a:t>держави</a:t>
          </a:r>
          <a:r>
            <a:rPr lang="ru-RU" sz="1600" b="1" dirty="0">
              <a:effectLst/>
            </a:rPr>
            <a:t>, </a:t>
          </a:r>
          <a:r>
            <a:rPr lang="ru-RU" sz="1600" b="1" dirty="0" err="1">
              <a:effectLst/>
            </a:rPr>
            <a:t>визнаної</a:t>
          </a:r>
          <a:r>
            <a:rPr lang="ru-RU" sz="1600" b="1" dirty="0">
              <a:effectLst/>
            </a:rPr>
            <a:t> Верховною Радою України державою-</a:t>
          </a:r>
          <a:r>
            <a:rPr lang="ru-RU" sz="1600" b="1" dirty="0" err="1">
              <a:effectLst/>
            </a:rPr>
            <a:t>агресором</a:t>
          </a:r>
          <a:r>
            <a:rPr lang="ru-RU" sz="1600" b="1" dirty="0">
              <a:effectLst/>
            </a:rPr>
            <a:t>);</a:t>
          </a:r>
        </a:p>
      </dgm:t>
    </dgm:pt>
    <dgm:pt modelId="{9473FD26-D6AC-47EB-88C9-20FCC0E64A25}" type="parTrans" cxnId="{C256E81B-8524-41A9-A58E-7047984CC069}">
      <dgm:prSet/>
      <dgm:spPr/>
      <dgm:t>
        <a:bodyPr/>
        <a:lstStyle/>
        <a:p>
          <a:endParaRPr lang="ru-RU" sz="2000" b="1">
            <a:solidFill>
              <a:schemeClr val="tx1"/>
            </a:solidFill>
            <a:effectLst/>
          </a:endParaRPr>
        </a:p>
      </dgm:t>
    </dgm:pt>
    <dgm:pt modelId="{4FF47F8D-FFDF-470B-8FA5-63EA9AE1B8DD}" type="sibTrans" cxnId="{C256E81B-8524-41A9-A58E-7047984CC069}">
      <dgm:prSet/>
      <dgm:spPr/>
      <dgm:t>
        <a:bodyPr/>
        <a:lstStyle/>
        <a:p>
          <a:endParaRPr lang="ru-RU" sz="2000" b="1">
            <a:solidFill>
              <a:schemeClr val="tx1"/>
            </a:solidFill>
            <a:effectLst/>
          </a:endParaRPr>
        </a:p>
      </dgm:t>
    </dgm:pt>
    <dgm:pt modelId="{F2CA3721-7A60-41EF-B403-9C82A3795935}" type="pres">
      <dgm:prSet presAssocID="{2BFCC38E-24D7-4CB1-9CBC-74E7971D8E78}" presName="linearFlow" presStyleCnt="0">
        <dgm:presLayoutVars>
          <dgm:dir/>
          <dgm:resizeHandles val="exact"/>
        </dgm:presLayoutVars>
      </dgm:prSet>
      <dgm:spPr/>
      <dgm:t>
        <a:bodyPr/>
        <a:lstStyle/>
        <a:p>
          <a:endParaRPr lang="ru-RU"/>
        </a:p>
      </dgm:t>
    </dgm:pt>
    <dgm:pt modelId="{004CEAE9-6065-401F-A84E-6B71A99554D6}" type="pres">
      <dgm:prSet presAssocID="{0F2EEC32-0A58-4E03-B597-5CC80CD50D65}" presName="composite" presStyleCnt="0"/>
      <dgm:spPr/>
    </dgm:pt>
    <dgm:pt modelId="{18E56FD3-F46A-415C-9CCD-18D6F93AFA5D}" type="pres">
      <dgm:prSet presAssocID="{0F2EEC32-0A58-4E03-B597-5CC80CD50D65}" presName="imgShp" presStyleLbl="fgImgPlace1" presStyleIdx="0" presStyleCnt="3"/>
      <dgm:spPr>
        <a:blipFill rotWithShape="1">
          <a:blip xmlns:r="http://schemas.openxmlformats.org/officeDocument/2006/relationships" r:embed="rId1"/>
          <a:srcRect/>
          <a:stretch>
            <a:fillRect t="-4000" b="-4000"/>
          </a:stretch>
        </a:blipFill>
      </dgm:spPr>
    </dgm:pt>
    <dgm:pt modelId="{02A16D89-487D-4D92-BBF4-F93A529B33CE}" type="pres">
      <dgm:prSet presAssocID="{0F2EEC32-0A58-4E03-B597-5CC80CD50D65}" presName="txShp" presStyleLbl="node1" presStyleIdx="0" presStyleCnt="3">
        <dgm:presLayoutVars>
          <dgm:bulletEnabled val="1"/>
        </dgm:presLayoutVars>
      </dgm:prSet>
      <dgm:spPr/>
      <dgm:t>
        <a:bodyPr/>
        <a:lstStyle/>
        <a:p>
          <a:endParaRPr lang="ru-RU"/>
        </a:p>
      </dgm:t>
    </dgm:pt>
    <dgm:pt modelId="{A000A40D-F62D-49BF-9699-19BFCEE39DAF}" type="pres">
      <dgm:prSet presAssocID="{3E02E249-2D48-437D-9AE8-623A152D2B04}" presName="spacing" presStyleCnt="0"/>
      <dgm:spPr/>
    </dgm:pt>
    <dgm:pt modelId="{6E669DF5-2825-4A40-B730-0F4ED363B271}" type="pres">
      <dgm:prSet presAssocID="{C82CD6F7-A2C0-42F9-8438-69A067A351B9}" presName="composite" presStyleCnt="0"/>
      <dgm:spPr/>
    </dgm:pt>
    <dgm:pt modelId="{DA7671EE-2C4C-40F9-BD4B-F72F9CF9DAA6}" type="pres">
      <dgm:prSet presAssocID="{C82CD6F7-A2C0-42F9-8438-69A067A351B9}" presName="imgShp" presStyleLbl="fgImgPlace1" presStyleIdx="1" presStyleCnt="3"/>
      <dgm:spPr>
        <a:blipFill rotWithShape="1">
          <a:blip xmlns:r="http://schemas.openxmlformats.org/officeDocument/2006/relationships" r:embed="rId2"/>
          <a:srcRect/>
          <a:stretch>
            <a:fillRect l="-12000" r="-12000"/>
          </a:stretch>
        </a:blipFill>
      </dgm:spPr>
    </dgm:pt>
    <dgm:pt modelId="{3B7101CB-B9BD-44BD-9FE9-4F1D9C923ADE}" type="pres">
      <dgm:prSet presAssocID="{C82CD6F7-A2C0-42F9-8438-69A067A351B9}" presName="txShp" presStyleLbl="node1" presStyleIdx="1" presStyleCnt="3">
        <dgm:presLayoutVars>
          <dgm:bulletEnabled val="1"/>
        </dgm:presLayoutVars>
      </dgm:prSet>
      <dgm:spPr/>
      <dgm:t>
        <a:bodyPr/>
        <a:lstStyle/>
        <a:p>
          <a:endParaRPr lang="ru-RU"/>
        </a:p>
      </dgm:t>
    </dgm:pt>
    <dgm:pt modelId="{CC592910-3717-447D-9D65-04B158A397A1}" type="pres">
      <dgm:prSet presAssocID="{B413BECE-63DE-45AC-B24D-3C7F439DEF3C}" presName="spacing" presStyleCnt="0"/>
      <dgm:spPr/>
    </dgm:pt>
    <dgm:pt modelId="{560B2432-195F-4DBE-B034-DFB80AADB74D}" type="pres">
      <dgm:prSet presAssocID="{CC8E9E96-89B3-4764-B371-8464B31E639D}" presName="composite" presStyleCnt="0"/>
      <dgm:spPr/>
    </dgm:pt>
    <dgm:pt modelId="{6F994510-F1B5-450F-83E0-B5F07F650EB9}" type="pres">
      <dgm:prSet presAssocID="{CC8E9E96-89B3-4764-B371-8464B31E639D}" presName="imgShp" presStyleLbl="fgImgPlace1" presStyleIdx="2" presStyleCnt="3"/>
      <dgm:spPr>
        <a:blipFill rotWithShape="1">
          <a:blip xmlns:r="http://schemas.openxmlformats.org/officeDocument/2006/relationships" r:embed="rId3"/>
          <a:srcRect/>
          <a:stretch>
            <a:fillRect/>
          </a:stretch>
        </a:blipFill>
      </dgm:spPr>
    </dgm:pt>
    <dgm:pt modelId="{50374700-74A4-40B2-A7BE-866A90142396}" type="pres">
      <dgm:prSet presAssocID="{CC8E9E96-89B3-4764-B371-8464B31E639D}" presName="txShp" presStyleLbl="node1" presStyleIdx="2" presStyleCnt="3">
        <dgm:presLayoutVars>
          <dgm:bulletEnabled val="1"/>
        </dgm:presLayoutVars>
      </dgm:prSet>
      <dgm:spPr/>
      <dgm:t>
        <a:bodyPr/>
        <a:lstStyle/>
        <a:p>
          <a:endParaRPr lang="ru-RU"/>
        </a:p>
      </dgm:t>
    </dgm:pt>
  </dgm:ptLst>
  <dgm:cxnLst>
    <dgm:cxn modelId="{C256E81B-8524-41A9-A58E-7047984CC069}" srcId="{2BFCC38E-24D7-4CB1-9CBC-74E7971D8E78}" destId="{CC8E9E96-89B3-4764-B371-8464B31E639D}" srcOrd="2" destOrd="0" parTransId="{9473FD26-D6AC-47EB-88C9-20FCC0E64A25}" sibTransId="{4FF47F8D-FFDF-470B-8FA5-63EA9AE1B8DD}"/>
    <dgm:cxn modelId="{CE5EF376-E98B-4FD9-AEBA-167D86881D22}" type="presOf" srcId="{CC8E9E96-89B3-4764-B371-8464B31E639D}" destId="{50374700-74A4-40B2-A7BE-866A90142396}" srcOrd="0" destOrd="0" presId="urn:microsoft.com/office/officeart/2005/8/layout/vList3"/>
    <dgm:cxn modelId="{48490A8B-9418-47C9-A873-5AC333E7DCFF}" srcId="{2BFCC38E-24D7-4CB1-9CBC-74E7971D8E78}" destId="{C82CD6F7-A2C0-42F9-8438-69A067A351B9}" srcOrd="1" destOrd="0" parTransId="{FF4548F7-9B0D-4A3C-9143-CBCA6ACBE4B7}" sibTransId="{B413BECE-63DE-45AC-B24D-3C7F439DEF3C}"/>
    <dgm:cxn modelId="{7A02AA03-4567-410A-9344-DBC87A78DC4F}" srcId="{2BFCC38E-24D7-4CB1-9CBC-74E7971D8E78}" destId="{0F2EEC32-0A58-4E03-B597-5CC80CD50D65}" srcOrd="0" destOrd="0" parTransId="{A36D444A-066D-47E4-9801-AC2020BB4ADE}" sibTransId="{3E02E249-2D48-437D-9AE8-623A152D2B04}"/>
    <dgm:cxn modelId="{11D39461-C220-4982-B241-B112F360887C}" type="presOf" srcId="{C82CD6F7-A2C0-42F9-8438-69A067A351B9}" destId="{3B7101CB-B9BD-44BD-9FE9-4F1D9C923ADE}" srcOrd="0" destOrd="0" presId="urn:microsoft.com/office/officeart/2005/8/layout/vList3"/>
    <dgm:cxn modelId="{15FE3C79-B60C-41EB-AC58-92AC09504B90}" type="presOf" srcId="{2BFCC38E-24D7-4CB1-9CBC-74E7971D8E78}" destId="{F2CA3721-7A60-41EF-B403-9C82A3795935}" srcOrd="0" destOrd="0" presId="urn:microsoft.com/office/officeart/2005/8/layout/vList3"/>
    <dgm:cxn modelId="{AEDABB19-57A6-4575-BD9B-0871C25CBA1F}" type="presOf" srcId="{0F2EEC32-0A58-4E03-B597-5CC80CD50D65}" destId="{02A16D89-487D-4D92-BBF4-F93A529B33CE}" srcOrd="0" destOrd="0" presId="urn:microsoft.com/office/officeart/2005/8/layout/vList3"/>
    <dgm:cxn modelId="{E1706510-EF5D-4542-B1A8-16729BD2F4D5}" type="presParOf" srcId="{F2CA3721-7A60-41EF-B403-9C82A3795935}" destId="{004CEAE9-6065-401F-A84E-6B71A99554D6}" srcOrd="0" destOrd="0" presId="urn:microsoft.com/office/officeart/2005/8/layout/vList3"/>
    <dgm:cxn modelId="{6EAA9796-F663-4345-9A49-50E4D222290E}" type="presParOf" srcId="{004CEAE9-6065-401F-A84E-6B71A99554D6}" destId="{18E56FD3-F46A-415C-9CCD-18D6F93AFA5D}" srcOrd="0" destOrd="0" presId="urn:microsoft.com/office/officeart/2005/8/layout/vList3"/>
    <dgm:cxn modelId="{8E1DE9B2-A86D-44E6-8A0C-43D42CFAE4AD}" type="presParOf" srcId="{004CEAE9-6065-401F-A84E-6B71A99554D6}" destId="{02A16D89-487D-4D92-BBF4-F93A529B33CE}" srcOrd="1" destOrd="0" presId="urn:microsoft.com/office/officeart/2005/8/layout/vList3"/>
    <dgm:cxn modelId="{DF351D05-00C4-410D-B194-EDE715FCED01}" type="presParOf" srcId="{F2CA3721-7A60-41EF-B403-9C82A3795935}" destId="{A000A40D-F62D-49BF-9699-19BFCEE39DAF}" srcOrd="1" destOrd="0" presId="urn:microsoft.com/office/officeart/2005/8/layout/vList3"/>
    <dgm:cxn modelId="{DC33E7A7-FDAF-4762-B030-3DBB4BBB0CC6}" type="presParOf" srcId="{F2CA3721-7A60-41EF-B403-9C82A3795935}" destId="{6E669DF5-2825-4A40-B730-0F4ED363B271}" srcOrd="2" destOrd="0" presId="urn:microsoft.com/office/officeart/2005/8/layout/vList3"/>
    <dgm:cxn modelId="{D177BB06-9801-4ECC-9442-F828C69CD657}" type="presParOf" srcId="{6E669DF5-2825-4A40-B730-0F4ED363B271}" destId="{DA7671EE-2C4C-40F9-BD4B-F72F9CF9DAA6}" srcOrd="0" destOrd="0" presId="urn:microsoft.com/office/officeart/2005/8/layout/vList3"/>
    <dgm:cxn modelId="{B4A19B46-26F0-4078-AF95-5F901BAD4C73}" type="presParOf" srcId="{6E669DF5-2825-4A40-B730-0F4ED363B271}" destId="{3B7101CB-B9BD-44BD-9FE9-4F1D9C923ADE}" srcOrd="1" destOrd="0" presId="urn:microsoft.com/office/officeart/2005/8/layout/vList3"/>
    <dgm:cxn modelId="{6B87DDF8-1ACD-4EC0-9AF5-73CF67B3D845}" type="presParOf" srcId="{F2CA3721-7A60-41EF-B403-9C82A3795935}" destId="{CC592910-3717-447D-9D65-04B158A397A1}" srcOrd="3" destOrd="0" presId="urn:microsoft.com/office/officeart/2005/8/layout/vList3"/>
    <dgm:cxn modelId="{2754EDA2-7E98-4C0C-9487-B9FB30653241}" type="presParOf" srcId="{F2CA3721-7A60-41EF-B403-9C82A3795935}" destId="{560B2432-195F-4DBE-B034-DFB80AADB74D}" srcOrd="4" destOrd="0" presId="urn:microsoft.com/office/officeart/2005/8/layout/vList3"/>
    <dgm:cxn modelId="{CA0521CF-7C92-49ED-AFA6-1DEDFBDB1BA3}" type="presParOf" srcId="{560B2432-195F-4DBE-B034-DFB80AADB74D}" destId="{6F994510-F1B5-450F-83E0-B5F07F650EB9}" srcOrd="0" destOrd="0" presId="urn:microsoft.com/office/officeart/2005/8/layout/vList3"/>
    <dgm:cxn modelId="{93D5DA21-6681-4D42-8014-D958C16961F4}" type="presParOf" srcId="{560B2432-195F-4DBE-B034-DFB80AADB74D}" destId="{50374700-74A4-40B2-A7BE-866A9014239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D1CF0D-29B7-4FCC-A053-430239D18E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8D8CBC60-4FA8-4C0A-ADA7-A615AB23A7DA}">
      <dgm:prSet custT="1"/>
      <dgm:spPr/>
      <dgm:t>
        <a:bodyPr/>
        <a:lstStyle/>
        <a:p>
          <a:r>
            <a:rPr lang="uk-UA" sz="4000" noProof="0" dirty="0"/>
            <a:t>1)</a:t>
          </a:r>
        </a:p>
      </dgm:t>
    </dgm:pt>
    <dgm:pt modelId="{007075B2-D924-41F4-AFEE-2C230063FEE8}" type="parTrans" cxnId="{C75C904C-EC9A-4548-9BA4-7D13BA72355B}">
      <dgm:prSet/>
      <dgm:spPr/>
      <dgm:t>
        <a:bodyPr/>
        <a:lstStyle/>
        <a:p>
          <a:endParaRPr lang="uk-UA" noProof="0" dirty="0"/>
        </a:p>
      </dgm:t>
    </dgm:pt>
    <dgm:pt modelId="{D8F1ECE3-E63C-40CA-96F6-B5B59153A657}" type="sibTrans" cxnId="{C75C904C-EC9A-4548-9BA4-7D13BA72355B}">
      <dgm:prSet/>
      <dgm:spPr/>
      <dgm:t>
        <a:bodyPr/>
        <a:lstStyle/>
        <a:p>
          <a:endParaRPr lang="uk-UA" noProof="0" dirty="0"/>
        </a:p>
      </dgm:t>
    </dgm:pt>
    <dgm:pt modelId="{ABB7A955-DAE0-4E98-B894-6F0B05125A54}">
      <dgm:prSet custT="1"/>
      <dgm:spPr/>
      <dgm:t>
        <a:bodyPr/>
        <a:lstStyle/>
        <a:p>
          <a:r>
            <a:rPr lang="uk-UA" sz="2400" b="1" kern="1200" noProof="0" dirty="0">
              <a:solidFill>
                <a:prstClr val="black">
                  <a:hueOff val="0"/>
                  <a:satOff val="0"/>
                  <a:lumOff val="0"/>
                  <a:alphaOff val="0"/>
                </a:prstClr>
              </a:solidFill>
              <a:latin typeface="Gill Sans MT" panose="020B0502020104020203"/>
              <a:ea typeface="+mn-ea"/>
              <a:cs typeface="+mn-cs"/>
            </a:rPr>
            <a:t>протягом 3 робочих днів</a:t>
          </a:r>
          <a:r>
            <a:rPr lang="uk-UA" sz="2400" kern="1200" noProof="0" dirty="0">
              <a:solidFill>
                <a:prstClr val="black">
                  <a:hueOff val="0"/>
                  <a:satOff val="0"/>
                  <a:lumOff val="0"/>
                  <a:alphaOff val="0"/>
                </a:prstClr>
              </a:solidFill>
              <a:latin typeface="Gill Sans MT" panose="020B0502020104020203"/>
              <a:ea typeface="+mn-ea"/>
              <a:cs typeface="+mn-cs"/>
            </a:rPr>
            <a:t> оприлюднює рішення разової ради про присудження ступеня доктора філософії та відеозапис трансляції захисту на офіційному веб-сайті </a:t>
          </a:r>
          <a:br>
            <a:rPr lang="uk-UA" sz="2400" kern="1200" noProof="0" dirty="0">
              <a:solidFill>
                <a:prstClr val="black">
                  <a:hueOff val="0"/>
                  <a:satOff val="0"/>
                  <a:lumOff val="0"/>
                  <a:alphaOff val="0"/>
                </a:prstClr>
              </a:solidFill>
              <a:latin typeface="Gill Sans MT" panose="020B0502020104020203"/>
              <a:ea typeface="+mn-ea"/>
              <a:cs typeface="+mn-cs"/>
            </a:rPr>
          </a:br>
          <a:r>
            <a:rPr lang="uk-UA" sz="2400" kern="1200" noProof="0" dirty="0">
              <a:solidFill>
                <a:prstClr val="black">
                  <a:hueOff val="0"/>
                  <a:satOff val="0"/>
                  <a:lumOff val="0"/>
                  <a:alphaOff val="0"/>
                </a:prstClr>
              </a:solidFill>
              <a:latin typeface="Gill Sans MT" panose="020B0502020104020203"/>
              <a:ea typeface="+mn-ea"/>
              <a:cs typeface="+mn-cs"/>
            </a:rPr>
            <a:t>(зберігається не менше 6-и місяців з дати захисту); </a:t>
          </a:r>
        </a:p>
      </dgm:t>
    </dgm:pt>
    <dgm:pt modelId="{B2CFEFDD-22BF-44B2-B877-1D64B3A7E463}" type="parTrans" cxnId="{4B2C76E6-7D0F-4CE9-B099-0176D2346499}">
      <dgm:prSet/>
      <dgm:spPr/>
      <dgm:t>
        <a:bodyPr/>
        <a:lstStyle/>
        <a:p>
          <a:endParaRPr lang="uk-UA" noProof="0" dirty="0"/>
        </a:p>
      </dgm:t>
    </dgm:pt>
    <dgm:pt modelId="{611DFE3E-F533-4594-828E-ECBAD8E161FA}" type="sibTrans" cxnId="{4B2C76E6-7D0F-4CE9-B099-0176D2346499}">
      <dgm:prSet/>
      <dgm:spPr/>
      <dgm:t>
        <a:bodyPr/>
        <a:lstStyle/>
        <a:p>
          <a:endParaRPr lang="uk-UA" noProof="0" dirty="0"/>
        </a:p>
      </dgm:t>
    </dgm:pt>
    <dgm:pt modelId="{C9FA6C21-DD0B-4B8D-96CE-13FBE8CEA531}">
      <dgm:prSet custT="1"/>
      <dgm:spPr/>
      <dgm:t>
        <a:bodyPr/>
        <a:lstStyle/>
        <a:p>
          <a:r>
            <a:rPr lang="uk-UA" sz="4000" noProof="0" dirty="0"/>
            <a:t>2)</a:t>
          </a:r>
        </a:p>
      </dgm:t>
    </dgm:pt>
    <dgm:pt modelId="{A0F8A151-A28C-4A81-B9B2-925D79C4AC9E}" type="parTrans" cxnId="{DACB3BA9-C22C-44EC-849F-92702F3140C2}">
      <dgm:prSet/>
      <dgm:spPr/>
      <dgm:t>
        <a:bodyPr/>
        <a:lstStyle/>
        <a:p>
          <a:endParaRPr lang="uk-UA" noProof="0" dirty="0"/>
        </a:p>
      </dgm:t>
    </dgm:pt>
    <dgm:pt modelId="{59679AF1-A303-4454-9E46-4BC624E0F6EF}" type="sibTrans" cxnId="{DACB3BA9-C22C-44EC-849F-92702F3140C2}">
      <dgm:prSet/>
      <dgm:spPr/>
      <dgm:t>
        <a:bodyPr/>
        <a:lstStyle/>
        <a:p>
          <a:endParaRPr lang="uk-UA" noProof="0" dirty="0"/>
        </a:p>
      </dgm:t>
    </dgm:pt>
    <dgm:pt modelId="{6438A6DC-C9EE-4152-BEF0-F939C120CD1D}">
      <dgm:prSet custT="1"/>
      <dgm:spPr/>
      <dgm:t>
        <a:bodyPr/>
        <a:lstStyle/>
        <a:p>
          <a:r>
            <a:rPr lang="uk-UA" sz="2400" b="1" noProof="0" dirty="0"/>
            <a:t>протягом 5 робочих днів </a:t>
          </a:r>
          <a:r>
            <a:rPr lang="uk-UA" sz="2400" noProof="0" dirty="0"/>
            <a:t>подає інформацію про результати захисту дисертації до інформаційної системи.</a:t>
          </a:r>
        </a:p>
      </dgm:t>
    </dgm:pt>
    <dgm:pt modelId="{E5C2A2B4-0D84-4693-B65F-8F9C8ECCCE39}" type="parTrans" cxnId="{72883180-5E7B-4474-A782-8BFA94EDEE24}">
      <dgm:prSet/>
      <dgm:spPr/>
      <dgm:t>
        <a:bodyPr/>
        <a:lstStyle/>
        <a:p>
          <a:endParaRPr lang="uk-UA" noProof="0" dirty="0"/>
        </a:p>
      </dgm:t>
    </dgm:pt>
    <dgm:pt modelId="{9C75D76D-3048-46CF-BA7B-9A463EBABF6C}" type="sibTrans" cxnId="{72883180-5E7B-4474-A782-8BFA94EDEE24}">
      <dgm:prSet/>
      <dgm:spPr/>
      <dgm:t>
        <a:bodyPr/>
        <a:lstStyle/>
        <a:p>
          <a:endParaRPr lang="uk-UA" noProof="0" dirty="0"/>
        </a:p>
      </dgm:t>
    </dgm:pt>
    <dgm:pt modelId="{CDDC18D7-1403-43F2-9F50-2F9DED00BBC9}" type="pres">
      <dgm:prSet presAssocID="{5CD1CF0D-29B7-4FCC-A053-430239D18E92}" presName="Name0" presStyleCnt="0">
        <dgm:presLayoutVars>
          <dgm:dir/>
          <dgm:animLvl val="lvl"/>
          <dgm:resizeHandles val="exact"/>
        </dgm:presLayoutVars>
      </dgm:prSet>
      <dgm:spPr/>
      <dgm:t>
        <a:bodyPr/>
        <a:lstStyle/>
        <a:p>
          <a:endParaRPr lang="ru-RU"/>
        </a:p>
      </dgm:t>
    </dgm:pt>
    <dgm:pt modelId="{8BA0DC03-B196-4978-9ECF-A6F38F9512F9}" type="pres">
      <dgm:prSet presAssocID="{8D8CBC60-4FA8-4C0A-ADA7-A615AB23A7DA}" presName="linNode" presStyleCnt="0"/>
      <dgm:spPr/>
    </dgm:pt>
    <dgm:pt modelId="{24636129-83E9-4CD4-A7B0-B1A11517BFA3}" type="pres">
      <dgm:prSet presAssocID="{8D8CBC60-4FA8-4C0A-ADA7-A615AB23A7DA}" presName="parentText" presStyleLbl="node1" presStyleIdx="0" presStyleCnt="2" custScaleX="28535" custScaleY="49857">
        <dgm:presLayoutVars>
          <dgm:chMax val="1"/>
          <dgm:bulletEnabled val="1"/>
        </dgm:presLayoutVars>
      </dgm:prSet>
      <dgm:spPr/>
      <dgm:t>
        <a:bodyPr/>
        <a:lstStyle/>
        <a:p>
          <a:endParaRPr lang="ru-RU"/>
        </a:p>
      </dgm:t>
    </dgm:pt>
    <dgm:pt modelId="{B1EC58FD-1129-4A10-880F-D45CD192F98B}" type="pres">
      <dgm:prSet presAssocID="{8D8CBC60-4FA8-4C0A-ADA7-A615AB23A7DA}" presName="descendantText" presStyleLbl="alignAccFollowNode1" presStyleIdx="0" presStyleCnt="2" custScaleX="121311">
        <dgm:presLayoutVars>
          <dgm:bulletEnabled val="1"/>
        </dgm:presLayoutVars>
      </dgm:prSet>
      <dgm:spPr/>
      <dgm:t>
        <a:bodyPr/>
        <a:lstStyle/>
        <a:p>
          <a:endParaRPr lang="ru-RU"/>
        </a:p>
      </dgm:t>
    </dgm:pt>
    <dgm:pt modelId="{9FCA4CC8-A6E5-464B-86AD-CE16E0EB4BBF}" type="pres">
      <dgm:prSet presAssocID="{D8F1ECE3-E63C-40CA-96F6-B5B59153A657}" presName="sp" presStyleCnt="0"/>
      <dgm:spPr/>
    </dgm:pt>
    <dgm:pt modelId="{D50D5888-DEBB-4435-86A1-69F4D33241B5}" type="pres">
      <dgm:prSet presAssocID="{C9FA6C21-DD0B-4B8D-96CE-13FBE8CEA531}" presName="linNode" presStyleCnt="0"/>
      <dgm:spPr/>
    </dgm:pt>
    <dgm:pt modelId="{B86DC1BC-1970-4E40-BD0D-C4A3E3A12E78}" type="pres">
      <dgm:prSet presAssocID="{C9FA6C21-DD0B-4B8D-96CE-13FBE8CEA531}" presName="parentText" presStyleLbl="node1" presStyleIdx="1" presStyleCnt="2" custScaleX="27718" custScaleY="58775">
        <dgm:presLayoutVars>
          <dgm:chMax val="1"/>
          <dgm:bulletEnabled val="1"/>
        </dgm:presLayoutVars>
      </dgm:prSet>
      <dgm:spPr/>
      <dgm:t>
        <a:bodyPr/>
        <a:lstStyle/>
        <a:p>
          <a:endParaRPr lang="ru-RU"/>
        </a:p>
      </dgm:t>
    </dgm:pt>
    <dgm:pt modelId="{B9D0474A-02A1-4319-B530-B52420F213A6}" type="pres">
      <dgm:prSet presAssocID="{C9FA6C21-DD0B-4B8D-96CE-13FBE8CEA531}" presName="descendantText" presStyleLbl="alignAccFollowNode1" presStyleIdx="1" presStyleCnt="2" custScaleX="122217">
        <dgm:presLayoutVars>
          <dgm:bulletEnabled val="1"/>
        </dgm:presLayoutVars>
      </dgm:prSet>
      <dgm:spPr/>
      <dgm:t>
        <a:bodyPr/>
        <a:lstStyle/>
        <a:p>
          <a:endParaRPr lang="ru-RU"/>
        </a:p>
      </dgm:t>
    </dgm:pt>
  </dgm:ptLst>
  <dgm:cxnLst>
    <dgm:cxn modelId="{4B2C76E6-7D0F-4CE9-B099-0176D2346499}" srcId="{8D8CBC60-4FA8-4C0A-ADA7-A615AB23A7DA}" destId="{ABB7A955-DAE0-4E98-B894-6F0B05125A54}" srcOrd="0" destOrd="0" parTransId="{B2CFEFDD-22BF-44B2-B877-1D64B3A7E463}" sibTransId="{611DFE3E-F533-4594-828E-ECBAD8E161FA}"/>
    <dgm:cxn modelId="{8E1C7D71-7461-417D-830D-13E0E14F9BB3}" type="presOf" srcId="{8D8CBC60-4FA8-4C0A-ADA7-A615AB23A7DA}" destId="{24636129-83E9-4CD4-A7B0-B1A11517BFA3}" srcOrd="0" destOrd="0" presId="urn:microsoft.com/office/officeart/2005/8/layout/vList5"/>
    <dgm:cxn modelId="{72883180-5E7B-4474-A782-8BFA94EDEE24}" srcId="{C9FA6C21-DD0B-4B8D-96CE-13FBE8CEA531}" destId="{6438A6DC-C9EE-4152-BEF0-F939C120CD1D}" srcOrd="0" destOrd="0" parTransId="{E5C2A2B4-0D84-4693-B65F-8F9C8ECCCE39}" sibTransId="{9C75D76D-3048-46CF-BA7B-9A463EBABF6C}"/>
    <dgm:cxn modelId="{40204B1D-0260-44D1-BD96-674E6A2A9890}" type="presOf" srcId="{C9FA6C21-DD0B-4B8D-96CE-13FBE8CEA531}" destId="{B86DC1BC-1970-4E40-BD0D-C4A3E3A12E78}" srcOrd="0" destOrd="0" presId="urn:microsoft.com/office/officeart/2005/8/layout/vList5"/>
    <dgm:cxn modelId="{AD7D9802-2B87-4F01-85C5-F5F7E56105AB}" type="presOf" srcId="{ABB7A955-DAE0-4E98-B894-6F0B05125A54}" destId="{B1EC58FD-1129-4A10-880F-D45CD192F98B}" srcOrd="0" destOrd="0" presId="urn:microsoft.com/office/officeart/2005/8/layout/vList5"/>
    <dgm:cxn modelId="{08B75F3A-AA58-43C3-82A8-77AC66B05DF8}" type="presOf" srcId="{6438A6DC-C9EE-4152-BEF0-F939C120CD1D}" destId="{B9D0474A-02A1-4319-B530-B52420F213A6}" srcOrd="0" destOrd="0" presId="urn:microsoft.com/office/officeart/2005/8/layout/vList5"/>
    <dgm:cxn modelId="{DACB3BA9-C22C-44EC-849F-92702F3140C2}" srcId="{5CD1CF0D-29B7-4FCC-A053-430239D18E92}" destId="{C9FA6C21-DD0B-4B8D-96CE-13FBE8CEA531}" srcOrd="1" destOrd="0" parTransId="{A0F8A151-A28C-4A81-B9B2-925D79C4AC9E}" sibTransId="{59679AF1-A303-4454-9E46-4BC624E0F6EF}"/>
    <dgm:cxn modelId="{B4815DBB-AE4F-4465-BDFD-439F5084B617}" type="presOf" srcId="{5CD1CF0D-29B7-4FCC-A053-430239D18E92}" destId="{CDDC18D7-1403-43F2-9F50-2F9DED00BBC9}" srcOrd="0" destOrd="0" presId="urn:microsoft.com/office/officeart/2005/8/layout/vList5"/>
    <dgm:cxn modelId="{C75C904C-EC9A-4548-9BA4-7D13BA72355B}" srcId="{5CD1CF0D-29B7-4FCC-A053-430239D18E92}" destId="{8D8CBC60-4FA8-4C0A-ADA7-A615AB23A7DA}" srcOrd="0" destOrd="0" parTransId="{007075B2-D924-41F4-AFEE-2C230063FEE8}" sibTransId="{D8F1ECE3-E63C-40CA-96F6-B5B59153A657}"/>
    <dgm:cxn modelId="{96A80828-D477-4D24-BEA5-5495A7B45B80}" type="presParOf" srcId="{CDDC18D7-1403-43F2-9F50-2F9DED00BBC9}" destId="{8BA0DC03-B196-4978-9ECF-A6F38F9512F9}" srcOrd="0" destOrd="0" presId="urn:microsoft.com/office/officeart/2005/8/layout/vList5"/>
    <dgm:cxn modelId="{50E68B55-7D43-470C-82E1-9F2CE9184016}" type="presParOf" srcId="{8BA0DC03-B196-4978-9ECF-A6F38F9512F9}" destId="{24636129-83E9-4CD4-A7B0-B1A11517BFA3}" srcOrd="0" destOrd="0" presId="urn:microsoft.com/office/officeart/2005/8/layout/vList5"/>
    <dgm:cxn modelId="{214A9ABB-6E8B-4A9D-AD2A-A4D09B6B3AD7}" type="presParOf" srcId="{8BA0DC03-B196-4978-9ECF-A6F38F9512F9}" destId="{B1EC58FD-1129-4A10-880F-D45CD192F98B}" srcOrd="1" destOrd="0" presId="urn:microsoft.com/office/officeart/2005/8/layout/vList5"/>
    <dgm:cxn modelId="{68C8D4F3-41A5-4798-BA65-A33A37237857}" type="presParOf" srcId="{CDDC18D7-1403-43F2-9F50-2F9DED00BBC9}" destId="{9FCA4CC8-A6E5-464B-86AD-CE16E0EB4BBF}" srcOrd="1" destOrd="0" presId="urn:microsoft.com/office/officeart/2005/8/layout/vList5"/>
    <dgm:cxn modelId="{D2E9F9C2-48D1-4CF1-89CB-82ED9B0026D5}" type="presParOf" srcId="{CDDC18D7-1403-43F2-9F50-2F9DED00BBC9}" destId="{D50D5888-DEBB-4435-86A1-69F4D33241B5}" srcOrd="2" destOrd="0" presId="urn:microsoft.com/office/officeart/2005/8/layout/vList5"/>
    <dgm:cxn modelId="{510E9314-0EA3-4FA1-B47D-10A88198BDFA}" type="presParOf" srcId="{D50D5888-DEBB-4435-86A1-69F4D33241B5}" destId="{B86DC1BC-1970-4E40-BD0D-C4A3E3A12E78}" srcOrd="0" destOrd="0" presId="urn:microsoft.com/office/officeart/2005/8/layout/vList5"/>
    <dgm:cxn modelId="{15784363-B2D0-415C-B365-11A0589245AF}" type="presParOf" srcId="{D50D5888-DEBB-4435-86A1-69F4D33241B5}" destId="{B9D0474A-02A1-4319-B530-B52420F213A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6F3AB-8E48-4E1B-8D49-AB459A7D3E1E}">
      <dsp:nvSpPr>
        <dsp:cNvPr id="0" name=""/>
        <dsp:cNvSpPr/>
      </dsp:nvSpPr>
      <dsp:spPr>
        <a:xfrm>
          <a:off x="0" y="16521"/>
          <a:ext cx="10322169" cy="623610"/>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b="1" kern="1200" noProof="0" dirty="0"/>
            <a:t>1.  Заява здобувача на ім’я завідувача кафедри.</a:t>
          </a:r>
          <a:endParaRPr lang="uk-UA" sz="2600" kern="1200" noProof="0" dirty="0"/>
        </a:p>
      </dsp:txBody>
      <dsp:txXfrm>
        <a:off x="30442" y="46963"/>
        <a:ext cx="10261285" cy="562726"/>
      </dsp:txXfrm>
    </dsp:sp>
    <dsp:sp modelId="{3C579A42-713E-452F-A24C-D607CD8A7312}">
      <dsp:nvSpPr>
        <dsp:cNvPr id="0" name=""/>
        <dsp:cNvSpPr/>
      </dsp:nvSpPr>
      <dsp:spPr>
        <a:xfrm>
          <a:off x="0" y="715011"/>
          <a:ext cx="10322169" cy="623610"/>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b="1" kern="1200" noProof="0" dirty="0"/>
            <a:t>2.  Академічна довідка (або копія академічної довідки).</a:t>
          </a:r>
          <a:endParaRPr lang="uk-UA" sz="2600" kern="1200" noProof="0" dirty="0"/>
        </a:p>
      </dsp:txBody>
      <dsp:txXfrm>
        <a:off x="30442" y="745453"/>
        <a:ext cx="10261285" cy="562726"/>
      </dsp:txXfrm>
    </dsp:sp>
    <dsp:sp modelId="{DBAF9117-9DC4-4F90-A132-58CA36DC558B}">
      <dsp:nvSpPr>
        <dsp:cNvPr id="0" name=""/>
        <dsp:cNvSpPr/>
      </dsp:nvSpPr>
      <dsp:spPr>
        <a:xfrm>
          <a:off x="0" y="1413501"/>
          <a:ext cx="10322169" cy="623610"/>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b="1" kern="1200" noProof="0" dirty="0"/>
            <a:t>3.  Дисертація в друкованому та електронному вигляді.</a:t>
          </a:r>
          <a:endParaRPr lang="uk-UA" sz="2600" kern="1200" noProof="0" dirty="0"/>
        </a:p>
      </dsp:txBody>
      <dsp:txXfrm>
        <a:off x="30442" y="1443943"/>
        <a:ext cx="10261285" cy="562726"/>
      </dsp:txXfrm>
    </dsp:sp>
    <dsp:sp modelId="{3B0BDB5B-D889-4DA7-872A-D934D1BD8019}">
      <dsp:nvSpPr>
        <dsp:cNvPr id="0" name=""/>
        <dsp:cNvSpPr/>
      </dsp:nvSpPr>
      <dsp:spPr>
        <a:xfrm>
          <a:off x="0" y="2111991"/>
          <a:ext cx="10322169" cy="623610"/>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b="1" kern="1200" noProof="0" dirty="0"/>
            <a:t>4.  Копії публікацій, в яких висвітлено наукові результати дисертації.</a:t>
          </a:r>
          <a:endParaRPr lang="uk-UA" sz="2600" kern="1200" noProof="0" dirty="0"/>
        </a:p>
      </dsp:txBody>
      <dsp:txXfrm>
        <a:off x="30442" y="2142433"/>
        <a:ext cx="10261285" cy="562726"/>
      </dsp:txXfrm>
    </dsp:sp>
    <dsp:sp modelId="{7005876B-CCEB-410B-991F-EFD4FC3AEA18}">
      <dsp:nvSpPr>
        <dsp:cNvPr id="0" name=""/>
        <dsp:cNvSpPr/>
      </dsp:nvSpPr>
      <dsp:spPr>
        <a:xfrm>
          <a:off x="0" y="2810481"/>
          <a:ext cx="10322169" cy="623610"/>
        </a:xfrm>
        <a:prstGeom prst="roundRect">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uk-UA" sz="2600" b="1" kern="1200" noProof="0" dirty="0"/>
            <a:t>5.  Висновок наукового керівника (керівників).</a:t>
          </a:r>
          <a:endParaRPr lang="uk-UA" sz="2600" kern="1200" noProof="0" dirty="0"/>
        </a:p>
      </dsp:txBody>
      <dsp:txXfrm>
        <a:off x="30442" y="2840923"/>
        <a:ext cx="10261285" cy="5627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CC163-0690-4BE1-9123-A0DD59CC83B6}">
      <dsp:nvSpPr>
        <dsp:cNvPr id="0" name=""/>
        <dsp:cNvSpPr/>
      </dsp:nvSpPr>
      <dsp:spPr>
        <a:xfrm>
          <a:off x="0" y="0"/>
          <a:ext cx="3450612" cy="3450612"/>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02B608-FAF4-4738-AE13-B4CD96FC79AB}">
      <dsp:nvSpPr>
        <dsp:cNvPr id="0" name=""/>
        <dsp:cNvSpPr/>
      </dsp:nvSpPr>
      <dsp:spPr>
        <a:xfrm>
          <a:off x="1725306" y="0"/>
          <a:ext cx="9138214" cy="345061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b="1" kern="1200" dirty="0"/>
            <a:t>Голова </a:t>
          </a:r>
          <a:r>
            <a:rPr lang="ru-RU" sz="2400" b="1" kern="1200" dirty="0" err="1"/>
            <a:t>разової</a:t>
          </a:r>
          <a:r>
            <a:rPr lang="ru-RU" sz="2400" b="1" kern="1200" dirty="0"/>
            <a:t> ради – </a:t>
          </a:r>
          <a:r>
            <a:rPr lang="ru-RU" sz="2400" b="1" kern="1200" dirty="0" err="1"/>
            <a:t>штатний</a:t>
          </a:r>
          <a:r>
            <a:rPr lang="ru-RU" sz="2400" b="1" kern="1200" dirty="0"/>
            <a:t> </a:t>
          </a:r>
          <a:r>
            <a:rPr lang="ru-RU" sz="2400" b="1" kern="1200" dirty="0" err="1"/>
            <a:t>працівник</a:t>
          </a:r>
          <a:r>
            <a:rPr lang="ru-RU" sz="2400" b="1" kern="1200" dirty="0"/>
            <a:t> </a:t>
          </a:r>
          <a:r>
            <a:rPr lang="ru-RU" sz="2400" b="1" kern="1200" dirty="0" err="1"/>
            <a:t>університету</a:t>
          </a:r>
          <a:endParaRPr lang="ru-RU" sz="2400" b="1" kern="1200" dirty="0"/>
        </a:p>
      </dsp:txBody>
      <dsp:txXfrm>
        <a:off x="1725306" y="0"/>
        <a:ext cx="9138214" cy="1035186"/>
      </dsp:txXfrm>
    </dsp:sp>
    <dsp:sp modelId="{E535782C-B7FD-4054-90CC-0714DAC9495C}">
      <dsp:nvSpPr>
        <dsp:cNvPr id="0" name=""/>
        <dsp:cNvSpPr/>
      </dsp:nvSpPr>
      <dsp:spPr>
        <a:xfrm>
          <a:off x="603858" y="1035186"/>
          <a:ext cx="2242896" cy="2242896"/>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AFD8B3-AABE-4611-B041-539557AC5722}">
      <dsp:nvSpPr>
        <dsp:cNvPr id="0" name=""/>
        <dsp:cNvSpPr/>
      </dsp:nvSpPr>
      <dsp:spPr>
        <a:xfrm>
          <a:off x="1725306" y="1035186"/>
          <a:ext cx="9138214" cy="2242896"/>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dirty="0"/>
            <a:t>2 рецензента (1 доктор наук, 1 доктор </a:t>
          </a:r>
          <a:r>
            <a:rPr lang="ru-RU" sz="2000" b="1" kern="1200" dirty="0" err="1"/>
            <a:t>філософії</a:t>
          </a:r>
          <a:r>
            <a:rPr lang="ru-RU" sz="2000" b="1" kern="1200" dirty="0"/>
            <a:t> (кандидат наук)) – </a:t>
          </a:r>
          <a:r>
            <a:rPr lang="en-US" sz="2000" b="1" kern="1200" dirty="0"/>
            <a:t/>
          </a:r>
          <a:br>
            <a:rPr lang="en-US" sz="2000" b="1" kern="1200" dirty="0"/>
          </a:br>
          <a:r>
            <a:rPr lang="ru-RU" sz="2000" b="1" kern="1200" dirty="0" err="1"/>
            <a:t>штатні</a:t>
          </a:r>
          <a:r>
            <a:rPr lang="ru-RU" sz="2000" b="1" kern="1200" dirty="0"/>
            <a:t> </a:t>
          </a:r>
          <a:r>
            <a:rPr lang="ru-RU" sz="2000" b="1" kern="1200" dirty="0" err="1"/>
            <a:t>працівники</a:t>
          </a:r>
          <a:r>
            <a:rPr lang="ru-RU" sz="2000" b="1" kern="1200" dirty="0"/>
            <a:t> </a:t>
          </a:r>
          <a:r>
            <a:rPr lang="ru-RU" sz="2000" b="1" kern="1200" dirty="0" err="1"/>
            <a:t>університету</a:t>
          </a:r>
          <a:endParaRPr lang="ru-RU" sz="2000" b="1" kern="1200" dirty="0"/>
        </a:p>
      </dsp:txBody>
      <dsp:txXfrm>
        <a:off x="1725306" y="1035186"/>
        <a:ext cx="9138214" cy="1035182"/>
      </dsp:txXfrm>
    </dsp:sp>
    <dsp:sp modelId="{2C1A6221-7927-41D7-ABF7-8FEF48EB5956}">
      <dsp:nvSpPr>
        <dsp:cNvPr id="0" name=""/>
        <dsp:cNvSpPr/>
      </dsp:nvSpPr>
      <dsp:spPr>
        <a:xfrm>
          <a:off x="1207715" y="2070368"/>
          <a:ext cx="1035182" cy="1035182"/>
        </a:xfrm>
        <a:prstGeom prst="pie">
          <a:avLst>
            <a:gd name="adj1" fmla="val 5400000"/>
            <a:gd name="adj2" fmla="val 1620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5C4CDE-8E6F-4FA8-8E46-E36404194165}">
      <dsp:nvSpPr>
        <dsp:cNvPr id="0" name=""/>
        <dsp:cNvSpPr/>
      </dsp:nvSpPr>
      <dsp:spPr>
        <a:xfrm>
          <a:off x="1725306" y="2070368"/>
          <a:ext cx="9138214" cy="1035182"/>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a:t>2 опонента (1 доктор наук, 1 доктор філософії (кандидат наук)) – представники інших ЗВО. Вони не повинні працювати в одному і тому ж закладі та включаються до складу разової ради за їх письмовою заявою.</a:t>
          </a:r>
        </a:p>
      </dsp:txBody>
      <dsp:txXfrm>
        <a:off x="1725306" y="2070368"/>
        <a:ext cx="9138214" cy="1035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16D89-487D-4D92-BBF4-F93A529B33CE}">
      <dsp:nvSpPr>
        <dsp:cNvPr id="0" name=""/>
        <dsp:cNvSpPr/>
      </dsp:nvSpPr>
      <dsp:spPr>
        <a:xfrm rot="10800000">
          <a:off x="2462373" y="494"/>
          <a:ext cx="8627491" cy="1157134"/>
        </a:xfrm>
        <a:prstGeom prst="homePlat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0264" tIns="60960" rIns="113792" bIns="60960" numCol="1" spcCol="1270" anchor="ctr" anchorCtr="0">
          <a:noAutofit/>
        </a:bodyPr>
        <a:lstStyle/>
        <a:p>
          <a:pPr lvl="0" algn="l" defTabSz="711200">
            <a:lnSpc>
              <a:spcPct val="90000"/>
            </a:lnSpc>
            <a:spcBef>
              <a:spcPct val="0"/>
            </a:spcBef>
            <a:spcAft>
              <a:spcPct val="35000"/>
            </a:spcAft>
          </a:pPr>
          <a:r>
            <a:rPr lang="ru-RU" sz="1600" b="1" kern="1200" dirty="0" err="1">
              <a:effectLst/>
            </a:rPr>
            <a:t>одноосібні</a:t>
          </a:r>
          <a:r>
            <a:rPr lang="ru-RU" sz="1600" b="1" kern="1200" dirty="0">
              <a:effectLst/>
            </a:rPr>
            <a:t> </a:t>
          </a:r>
          <a:r>
            <a:rPr lang="ru-RU" sz="1600" b="1" kern="1200" dirty="0" err="1">
              <a:effectLst/>
            </a:rPr>
            <a:t>монографії</a:t>
          </a:r>
          <a:r>
            <a:rPr lang="ru-RU" sz="1600" b="1" kern="1200" dirty="0">
              <a:effectLst/>
            </a:rPr>
            <a:t> </a:t>
          </a:r>
          <a:r>
            <a:rPr lang="ru-RU" sz="1600" b="1" kern="1200" dirty="0" err="1">
              <a:effectLst/>
            </a:rPr>
            <a:t>або</a:t>
          </a:r>
          <a:r>
            <a:rPr lang="ru-RU" sz="1600" b="1" kern="1200" dirty="0">
              <a:effectLst/>
            </a:rPr>
            <a:t> </a:t>
          </a:r>
          <a:r>
            <a:rPr lang="ru-RU" sz="1600" b="1" kern="1200" dirty="0" err="1">
              <a:effectLst/>
            </a:rPr>
            <a:t>одноосібні</a:t>
          </a:r>
          <a:r>
            <a:rPr lang="ru-RU" sz="1600" b="1" kern="1200" dirty="0">
              <a:effectLst/>
            </a:rPr>
            <a:t> </a:t>
          </a:r>
          <a:r>
            <a:rPr lang="ru-RU" sz="1600" b="1" kern="1200" dirty="0" err="1">
              <a:effectLst/>
            </a:rPr>
            <a:t>розділи</a:t>
          </a:r>
          <a:r>
            <a:rPr lang="ru-RU" sz="1600" b="1" kern="1200" dirty="0">
              <a:effectLst/>
            </a:rPr>
            <a:t> у </a:t>
          </a:r>
          <a:r>
            <a:rPr lang="ru-RU" sz="1600" b="1" kern="1200" dirty="0" err="1">
              <a:effectLst/>
            </a:rPr>
            <a:t>колективних</a:t>
          </a:r>
          <a:r>
            <a:rPr lang="ru-RU" sz="1600" b="1" kern="1200" dirty="0">
              <a:effectLst/>
            </a:rPr>
            <a:t> </a:t>
          </a:r>
          <a:r>
            <a:rPr lang="ru-RU" sz="1600" b="1" kern="1200" dirty="0" err="1">
              <a:effectLst/>
            </a:rPr>
            <a:t>монографіях</a:t>
          </a:r>
          <a:r>
            <a:rPr lang="ru-RU" sz="1600" b="1" kern="1200" dirty="0">
              <a:effectLst/>
            </a:rPr>
            <a:t>, </a:t>
          </a:r>
          <a:r>
            <a:rPr lang="ru-RU" sz="1600" b="1" kern="1200" dirty="0" err="1">
              <a:effectLst/>
            </a:rPr>
            <a:t>що</a:t>
          </a:r>
          <a:r>
            <a:rPr lang="ru-RU" sz="1600" b="1" kern="1200" dirty="0">
              <a:effectLst/>
            </a:rPr>
            <a:t> </a:t>
          </a:r>
          <a:r>
            <a:rPr lang="ru-RU" sz="1600" b="1" kern="1200" dirty="0" err="1">
              <a:effectLst/>
            </a:rPr>
            <a:t>рекомендовані</a:t>
          </a:r>
          <a:r>
            <a:rPr lang="ru-RU" sz="1600" b="1" kern="1200" dirty="0">
              <a:effectLst/>
            </a:rPr>
            <a:t> до </a:t>
          </a:r>
          <a:r>
            <a:rPr lang="ru-RU" sz="1600" b="1" kern="1200" dirty="0" err="1">
              <a:effectLst/>
            </a:rPr>
            <a:t>друку</a:t>
          </a:r>
          <a:r>
            <a:rPr lang="ru-RU" sz="1600" b="1" kern="1200" dirty="0">
              <a:effectLst/>
            </a:rPr>
            <a:t> </a:t>
          </a:r>
          <a:r>
            <a:rPr lang="ru-RU" sz="1600" b="1" kern="1200" dirty="0" err="1">
              <a:effectLst/>
            </a:rPr>
            <a:t>вченими</a:t>
          </a:r>
          <a:r>
            <a:rPr lang="ru-RU" sz="1600" b="1" kern="1200" dirty="0">
              <a:effectLst/>
            </a:rPr>
            <a:t> радами </a:t>
          </a:r>
          <a:r>
            <a:rPr lang="ru-RU" sz="1600" b="1" kern="1200" dirty="0" err="1">
              <a:effectLst/>
            </a:rPr>
            <a:t>закладів</a:t>
          </a:r>
          <a:r>
            <a:rPr lang="ru-RU" sz="1600" b="1" kern="1200" dirty="0">
              <a:effectLst/>
            </a:rPr>
            <a:t> та </a:t>
          </a:r>
          <a:r>
            <a:rPr lang="ru-RU" sz="1600" b="1" kern="1200" dirty="0" err="1">
              <a:effectLst/>
            </a:rPr>
            <a:t>пройшли</a:t>
          </a:r>
          <a:r>
            <a:rPr lang="ru-RU" sz="1600" b="1" kern="1200" dirty="0">
              <a:effectLst/>
            </a:rPr>
            <a:t> </a:t>
          </a:r>
          <a:r>
            <a:rPr lang="ru-RU" sz="1600" b="1" kern="1200" dirty="0" err="1">
              <a:effectLst/>
            </a:rPr>
            <a:t>рецензування</a:t>
          </a:r>
          <a:r>
            <a:rPr lang="ru-RU" sz="1600" b="1" kern="1200" dirty="0">
              <a:effectLst/>
            </a:rPr>
            <a:t> (</a:t>
          </a:r>
          <a:r>
            <a:rPr lang="ru-RU" sz="1600" b="1" kern="1200" dirty="0" err="1">
              <a:effectLst/>
            </a:rPr>
            <a:t>крім</a:t>
          </a:r>
          <a:r>
            <a:rPr lang="ru-RU" sz="1600" b="1" kern="1200" dirty="0">
              <a:effectLst/>
            </a:rPr>
            <a:t> тих, </a:t>
          </a:r>
          <a:r>
            <a:rPr lang="ru-RU" sz="1600" b="1" kern="1200" dirty="0" err="1">
              <a:effectLst/>
            </a:rPr>
            <a:t>які</a:t>
          </a:r>
          <a:r>
            <a:rPr lang="ru-RU" sz="1600" b="1" kern="1200" dirty="0">
              <a:effectLst/>
            </a:rPr>
            <a:t> </a:t>
          </a:r>
          <a:r>
            <a:rPr lang="ru-RU" sz="1600" b="1" kern="1200" dirty="0" err="1">
              <a:effectLst/>
            </a:rPr>
            <a:t>видані</a:t>
          </a:r>
          <a:r>
            <a:rPr lang="ru-RU" sz="1600" b="1" kern="1200" dirty="0">
              <a:effectLst/>
            </a:rPr>
            <a:t> в </a:t>
          </a:r>
          <a:r>
            <a:rPr lang="ru-RU" sz="1600" b="1" kern="1200" dirty="0" err="1">
              <a:effectLst/>
            </a:rPr>
            <a:t>державі</a:t>
          </a:r>
          <a:r>
            <a:rPr lang="ru-RU" sz="1600" b="1" kern="1200" dirty="0">
              <a:effectLst/>
            </a:rPr>
            <a:t>, </a:t>
          </a:r>
          <a:r>
            <a:rPr lang="ru-RU" sz="1600" b="1" kern="1200" dirty="0" err="1">
              <a:effectLst/>
            </a:rPr>
            <a:t>визнаній</a:t>
          </a:r>
          <a:r>
            <a:rPr lang="ru-RU" sz="1600" b="1" kern="1200" dirty="0">
              <a:effectLst/>
            </a:rPr>
            <a:t> Верховною Радою України державою-</a:t>
          </a:r>
          <a:r>
            <a:rPr lang="ru-RU" sz="1600" b="1" kern="1200" dirty="0" err="1">
              <a:effectLst/>
            </a:rPr>
            <a:t>агресором</a:t>
          </a:r>
          <a:r>
            <a:rPr lang="ru-RU" sz="1600" b="1" kern="1200" dirty="0">
              <a:effectLst/>
            </a:rPr>
            <a:t>);</a:t>
          </a:r>
        </a:p>
      </dsp:txBody>
      <dsp:txXfrm rot="10800000">
        <a:off x="2751656" y="494"/>
        <a:ext cx="8338208" cy="1157134"/>
      </dsp:txXfrm>
    </dsp:sp>
    <dsp:sp modelId="{18E56FD3-F46A-415C-9CCD-18D6F93AFA5D}">
      <dsp:nvSpPr>
        <dsp:cNvPr id="0" name=""/>
        <dsp:cNvSpPr/>
      </dsp:nvSpPr>
      <dsp:spPr>
        <a:xfrm>
          <a:off x="1883806" y="494"/>
          <a:ext cx="1157134" cy="1157134"/>
        </a:xfrm>
        <a:prstGeom prst="ellipse">
          <a:avLst/>
        </a:prstGeom>
        <a:blipFill rotWithShape="1">
          <a:blip xmlns:r="http://schemas.openxmlformats.org/officeDocument/2006/relationships" r:embed="rId1"/>
          <a:srcRect/>
          <a:stretch>
            <a:fillRect t="-4000" b="-4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3B7101CB-B9BD-44BD-9FE9-4F1D9C923ADE}">
      <dsp:nvSpPr>
        <dsp:cNvPr id="0" name=""/>
        <dsp:cNvSpPr/>
      </dsp:nvSpPr>
      <dsp:spPr>
        <a:xfrm rot="10800000">
          <a:off x="2462373" y="1446912"/>
          <a:ext cx="8627491" cy="1157134"/>
        </a:xfrm>
        <a:prstGeom prst="homePlat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0264" tIns="60960" rIns="113792" bIns="60960" numCol="1" spcCol="1270" anchor="ctr" anchorCtr="0">
          <a:noAutofit/>
        </a:bodyPr>
        <a:lstStyle/>
        <a:p>
          <a:pPr lvl="0" algn="l" defTabSz="711200">
            <a:lnSpc>
              <a:spcPct val="90000"/>
            </a:lnSpc>
            <a:spcBef>
              <a:spcPct val="0"/>
            </a:spcBef>
            <a:spcAft>
              <a:spcPct val="35000"/>
            </a:spcAft>
          </a:pPr>
          <a:r>
            <a:rPr lang="ru-RU" sz="1600" b="1" kern="1200" dirty="0" err="1">
              <a:effectLst/>
            </a:rPr>
            <a:t>наукові</a:t>
          </a:r>
          <a:r>
            <a:rPr lang="ru-RU" sz="1600" b="1" kern="1200" dirty="0">
              <a:effectLst/>
            </a:rPr>
            <a:t> </a:t>
          </a:r>
          <a:r>
            <a:rPr lang="ru-RU" sz="1600" b="1" kern="1200" dirty="0" err="1">
              <a:effectLst/>
            </a:rPr>
            <a:t>статті</a:t>
          </a:r>
          <a:r>
            <a:rPr lang="ru-RU" sz="1600" b="1" kern="1200" dirty="0">
              <a:effectLst/>
            </a:rPr>
            <a:t>, </a:t>
          </a:r>
          <a:r>
            <a:rPr lang="ru-RU" sz="1600" b="1" kern="1200" dirty="0" err="1">
              <a:effectLst/>
            </a:rPr>
            <a:t>опубліковані</a:t>
          </a:r>
          <a:r>
            <a:rPr lang="ru-RU" sz="1600" b="1" kern="1200" dirty="0">
              <a:effectLst/>
            </a:rPr>
            <a:t> в </a:t>
          </a:r>
          <a:r>
            <a:rPr lang="ru-RU" sz="1600" b="1" kern="1200" dirty="0" err="1">
              <a:effectLst/>
            </a:rPr>
            <a:t>наукових</a:t>
          </a:r>
          <a:r>
            <a:rPr lang="ru-RU" sz="1600" b="1" kern="1200" dirty="0">
              <a:effectLst/>
            </a:rPr>
            <a:t> </a:t>
          </a:r>
          <a:r>
            <a:rPr lang="ru-RU" sz="1600" b="1" kern="1200" dirty="0" err="1">
              <a:effectLst/>
            </a:rPr>
            <a:t>виданнях</a:t>
          </a:r>
          <a:r>
            <a:rPr lang="ru-RU" sz="1600" b="1" kern="1200" dirty="0">
              <a:effectLst/>
            </a:rPr>
            <a:t>, </a:t>
          </a:r>
          <a:r>
            <a:rPr lang="ru-RU" sz="1600" b="1" kern="1200" dirty="0" err="1">
              <a:effectLst/>
            </a:rPr>
            <a:t>включених</a:t>
          </a:r>
          <a:r>
            <a:rPr lang="ru-RU" sz="1600" b="1" kern="1200" dirty="0">
              <a:effectLst/>
            </a:rPr>
            <a:t> на дату </a:t>
          </a:r>
          <a:r>
            <a:rPr lang="ru-RU" sz="1600" b="1" kern="1200" dirty="0" err="1">
              <a:effectLst/>
            </a:rPr>
            <a:t>опублікування</a:t>
          </a:r>
          <a:r>
            <a:rPr lang="ru-RU" sz="1600" b="1" kern="1200" dirty="0">
              <a:effectLst/>
            </a:rPr>
            <a:t> до </a:t>
          </a:r>
          <a:r>
            <a:rPr lang="ru-RU" sz="1600" b="1" kern="1200" dirty="0" err="1">
              <a:effectLst/>
            </a:rPr>
            <a:t>переліку</a:t>
          </a:r>
          <a:r>
            <a:rPr lang="ru-RU" sz="1600" b="1" kern="1200" dirty="0">
              <a:effectLst/>
            </a:rPr>
            <a:t> </a:t>
          </a:r>
          <a:r>
            <a:rPr lang="ru-RU" sz="1600" b="1" kern="1200" dirty="0" err="1">
              <a:effectLst/>
            </a:rPr>
            <a:t>наукових</a:t>
          </a:r>
          <a:r>
            <a:rPr lang="ru-RU" sz="1600" b="1" kern="1200" dirty="0">
              <a:effectLst/>
            </a:rPr>
            <a:t> </a:t>
          </a:r>
          <a:r>
            <a:rPr lang="ru-RU" sz="1600" b="1" kern="1200" dirty="0" err="1">
              <a:effectLst/>
            </a:rPr>
            <a:t>фахових</a:t>
          </a:r>
          <a:r>
            <a:rPr lang="ru-RU" sz="1600" b="1" kern="1200" dirty="0">
              <a:effectLst/>
            </a:rPr>
            <a:t> </a:t>
          </a:r>
          <a:r>
            <a:rPr lang="ru-RU" sz="1600" b="1" kern="1200" dirty="0" err="1">
              <a:effectLst/>
            </a:rPr>
            <a:t>видань</a:t>
          </a:r>
          <a:r>
            <a:rPr lang="ru-RU" sz="1600" b="1" kern="1200" dirty="0">
              <a:effectLst/>
            </a:rPr>
            <a:t> України;</a:t>
          </a:r>
        </a:p>
      </dsp:txBody>
      <dsp:txXfrm rot="10800000">
        <a:off x="2751656" y="1446912"/>
        <a:ext cx="8338208" cy="1157134"/>
      </dsp:txXfrm>
    </dsp:sp>
    <dsp:sp modelId="{DA7671EE-2C4C-40F9-BD4B-F72F9CF9DAA6}">
      <dsp:nvSpPr>
        <dsp:cNvPr id="0" name=""/>
        <dsp:cNvSpPr/>
      </dsp:nvSpPr>
      <dsp:spPr>
        <a:xfrm>
          <a:off x="1883806" y="1446912"/>
          <a:ext cx="1157134" cy="1157134"/>
        </a:xfrm>
        <a:prstGeom prst="ellipse">
          <a:avLst/>
        </a:prstGeom>
        <a:blipFill rotWithShape="1">
          <a:blip xmlns:r="http://schemas.openxmlformats.org/officeDocument/2006/relationships" r:embed="rId2"/>
          <a:srcRect/>
          <a:stretch>
            <a:fillRect l="-12000" r="-12000"/>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50374700-74A4-40B2-A7BE-866A90142396}">
      <dsp:nvSpPr>
        <dsp:cNvPr id="0" name=""/>
        <dsp:cNvSpPr/>
      </dsp:nvSpPr>
      <dsp:spPr>
        <a:xfrm rot="10800000">
          <a:off x="2462373" y="2893330"/>
          <a:ext cx="8627491" cy="1157134"/>
        </a:xfrm>
        <a:prstGeom prst="homePlate">
          <a:avLst/>
        </a:prstGeom>
        <a:gradFill rotWithShape="0">
          <a:gsLst>
            <a:gs pos="0">
              <a:schemeClr val="accent1">
                <a:hueOff val="0"/>
                <a:satOff val="0"/>
                <a:lumOff val="0"/>
                <a:alphaOff val="0"/>
                <a:tint val="54000"/>
                <a:alpha val="100000"/>
                <a:satMod val="105000"/>
                <a:lumMod val="110000"/>
              </a:schemeClr>
            </a:gs>
            <a:gs pos="100000">
              <a:schemeClr val="accen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10264" tIns="60960" rIns="113792" bIns="60960" numCol="1" spcCol="1270" anchor="ctr" anchorCtr="0">
          <a:noAutofit/>
        </a:bodyPr>
        <a:lstStyle/>
        <a:p>
          <a:pPr lvl="0" algn="l" defTabSz="711200">
            <a:lnSpc>
              <a:spcPct val="90000"/>
            </a:lnSpc>
            <a:spcBef>
              <a:spcPct val="0"/>
            </a:spcBef>
            <a:spcAft>
              <a:spcPct val="35000"/>
            </a:spcAft>
          </a:pPr>
          <a:r>
            <a:rPr lang="ru-RU" sz="1600" b="1" kern="1200" dirty="0" err="1">
              <a:effectLst/>
            </a:rPr>
            <a:t>наукові</a:t>
          </a:r>
          <a:r>
            <a:rPr lang="ru-RU" sz="1600" b="1" kern="1200" dirty="0">
              <a:effectLst/>
            </a:rPr>
            <a:t> </a:t>
          </a:r>
          <a:r>
            <a:rPr lang="ru-RU" sz="1600" b="1" kern="1200" dirty="0" err="1">
              <a:effectLst/>
            </a:rPr>
            <a:t>статті</a:t>
          </a:r>
          <a:r>
            <a:rPr lang="ru-RU" sz="1600" b="1" kern="1200" dirty="0">
              <a:effectLst/>
            </a:rPr>
            <a:t>, </a:t>
          </a:r>
          <a:r>
            <a:rPr lang="ru-RU" sz="1600" b="1" kern="1200" dirty="0" err="1">
              <a:effectLst/>
            </a:rPr>
            <a:t>опубліковані</a:t>
          </a:r>
          <a:r>
            <a:rPr lang="ru-RU" sz="1600" b="1" kern="1200" dirty="0">
              <a:effectLst/>
            </a:rPr>
            <a:t> у </a:t>
          </a:r>
          <a:r>
            <a:rPr lang="ru-RU" sz="1600" b="1" kern="1200" dirty="0" err="1">
              <a:effectLst/>
            </a:rPr>
            <a:t>періодичних</a:t>
          </a:r>
          <a:r>
            <a:rPr lang="ru-RU" sz="1600" b="1" kern="1200" dirty="0">
              <a:effectLst/>
            </a:rPr>
            <a:t> </a:t>
          </a:r>
          <a:r>
            <a:rPr lang="ru-RU" sz="1600" b="1" kern="1200" dirty="0" err="1">
              <a:effectLst/>
            </a:rPr>
            <a:t>наукових</a:t>
          </a:r>
          <a:r>
            <a:rPr lang="ru-RU" sz="1600" b="1" kern="1200" dirty="0">
              <a:effectLst/>
            </a:rPr>
            <a:t> </a:t>
          </a:r>
          <a:r>
            <a:rPr lang="ru-RU" sz="1600" b="1" kern="1200" dirty="0" err="1">
              <a:effectLst/>
            </a:rPr>
            <a:t>виданнях</a:t>
          </a:r>
          <a:r>
            <a:rPr lang="ru-RU" sz="1600" b="1" kern="1200" dirty="0">
              <a:effectLst/>
            </a:rPr>
            <a:t>, </a:t>
          </a:r>
          <a:r>
            <a:rPr lang="ru-RU" sz="1600" b="1" kern="1200" dirty="0" err="1">
              <a:effectLst/>
            </a:rPr>
            <a:t>проіндексованих</a:t>
          </a:r>
          <a:r>
            <a:rPr lang="ru-RU" sz="1600" b="1" kern="1200" dirty="0">
              <a:effectLst/>
            </a:rPr>
            <a:t> у </a:t>
          </a:r>
          <a:r>
            <a:rPr lang="ru-RU" sz="1600" b="1" kern="1200" dirty="0" err="1">
              <a:effectLst/>
            </a:rPr>
            <a:t>базі</a:t>
          </a:r>
          <a:r>
            <a:rPr lang="ru-RU" sz="1600" b="1" kern="1200" dirty="0">
              <a:effectLst/>
            </a:rPr>
            <a:t> </a:t>
          </a:r>
          <a:r>
            <a:rPr lang="ru-RU" sz="1600" b="1" kern="1200" dirty="0" err="1">
              <a:effectLst/>
            </a:rPr>
            <a:t>даних</a:t>
          </a:r>
          <a:r>
            <a:rPr lang="ru-RU" sz="1600" b="1" kern="1200" dirty="0">
              <a:effectLst/>
            </a:rPr>
            <a:t> </a:t>
          </a:r>
          <a:r>
            <a:rPr lang="en-US" sz="1600" b="1" kern="1200" dirty="0">
              <a:effectLst/>
            </a:rPr>
            <a:t>Web of Science Core Collection </a:t>
          </a:r>
          <a:r>
            <a:rPr lang="ru-RU" sz="1600" b="1" kern="1200" dirty="0">
              <a:effectLst/>
            </a:rPr>
            <a:t>та/</a:t>
          </a:r>
          <a:r>
            <a:rPr lang="ru-RU" sz="1600" b="1" kern="1200" dirty="0" err="1">
              <a:effectLst/>
            </a:rPr>
            <a:t>або</a:t>
          </a:r>
          <a:r>
            <a:rPr lang="ru-RU" sz="1600" b="1" kern="1200" dirty="0">
              <a:effectLst/>
            </a:rPr>
            <a:t> </a:t>
          </a:r>
          <a:r>
            <a:rPr lang="en-US" sz="1600" b="1" kern="1200" dirty="0">
              <a:effectLst/>
            </a:rPr>
            <a:t>Scopus (</a:t>
          </a:r>
          <a:r>
            <a:rPr lang="ru-RU" sz="1600" b="1" kern="1200" dirty="0" err="1">
              <a:effectLst/>
            </a:rPr>
            <a:t>крім</a:t>
          </a:r>
          <a:r>
            <a:rPr lang="ru-RU" sz="1600" b="1" kern="1200" dirty="0">
              <a:effectLst/>
            </a:rPr>
            <a:t> </a:t>
          </a:r>
          <a:r>
            <a:rPr lang="ru-RU" sz="1600" b="1" kern="1200" dirty="0" err="1">
              <a:effectLst/>
            </a:rPr>
            <a:t>видань</a:t>
          </a:r>
          <a:r>
            <a:rPr lang="ru-RU" sz="1600" b="1" kern="1200" dirty="0">
              <a:effectLst/>
            </a:rPr>
            <a:t> </a:t>
          </a:r>
          <a:r>
            <a:rPr lang="ru-RU" sz="1600" b="1" kern="1200" dirty="0" err="1">
              <a:effectLst/>
            </a:rPr>
            <a:t>держави</a:t>
          </a:r>
          <a:r>
            <a:rPr lang="ru-RU" sz="1600" b="1" kern="1200" dirty="0">
              <a:effectLst/>
            </a:rPr>
            <a:t>, </a:t>
          </a:r>
          <a:r>
            <a:rPr lang="ru-RU" sz="1600" b="1" kern="1200" dirty="0" err="1">
              <a:effectLst/>
            </a:rPr>
            <a:t>визнаної</a:t>
          </a:r>
          <a:r>
            <a:rPr lang="ru-RU" sz="1600" b="1" kern="1200" dirty="0">
              <a:effectLst/>
            </a:rPr>
            <a:t> Верховною Радою України державою-</a:t>
          </a:r>
          <a:r>
            <a:rPr lang="ru-RU" sz="1600" b="1" kern="1200" dirty="0" err="1">
              <a:effectLst/>
            </a:rPr>
            <a:t>агресором</a:t>
          </a:r>
          <a:r>
            <a:rPr lang="ru-RU" sz="1600" b="1" kern="1200" dirty="0">
              <a:effectLst/>
            </a:rPr>
            <a:t>);</a:t>
          </a:r>
        </a:p>
      </dsp:txBody>
      <dsp:txXfrm rot="10800000">
        <a:off x="2751656" y="2893330"/>
        <a:ext cx="8338208" cy="1157134"/>
      </dsp:txXfrm>
    </dsp:sp>
    <dsp:sp modelId="{6F994510-F1B5-450F-83E0-B5F07F650EB9}">
      <dsp:nvSpPr>
        <dsp:cNvPr id="0" name=""/>
        <dsp:cNvSpPr/>
      </dsp:nvSpPr>
      <dsp:spPr>
        <a:xfrm>
          <a:off x="1883806" y="2893330"/>
          <a:ext cx="1157134" cy="1157134"/>
        </a:xfrm>
        <a:prstGeom prst="ellipse">
          <a:avLst/>
        </a:prstGeom>
        <a:blipFill rotWithShape="1">
          <a:blip xmlns:r="http://schemas.openxmlformats.org/officeDocument/2006/relationships" r:embed="rId3"/>
          <a:srcRect/>
          <a:stretch>
            <a:fillRect/>
          </a:stretch>
        </a:blipFill>
        <a:ln w="9525"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EC58FD-1129-4A10-880F-D45CD192F98B}">
      <dsp:nvSpPr>
        <dsp:cNvPr id="0" name=""/>
        <dsp:cNvSpPr/>
      </dsp:nvSpPr>
      <dsp:spPr>
        <a:xfrm rot="5400000">
          <a:off x="5823095" y="-3887267"/>
          <a:ext cx="1507606" cy="928518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uk-UA" sz="2400" b="1" kern="1200" noProof="0" dirty="0">
              <a:solidFill>
                <a:prstClr val="black">
                  <a:hueOff val="0"/>
                  <a:satOff val="0"/>
                  <a:lumOff val="0"/>
                  <a:alphaOff val="0"/>
                </a:prstClr>
              </a:solidFill>
              <a:latin typeface="Gill Sans MT" panose="020B0502020104020203"/>
              <a:ea typeface="+mn-ea"/>
              <a:cs typeface="+mn-cs"/>
            </a:rPr>
            <a:t>протягом 3 робочих днів</a:t>
          </a:r>
          <a:r>
            <a:rPr lang="uk-UA" sz="2400" kern="1200" noProof="0" dirty="0">
              <a:solidFill>
                <a:prstClr val="black">
                  <a:hueOff val="0"/>
                  <a:satOff val="0"/>
                  <a:lumOff val="0"/>
                  <a:alphaOff val="0"/>
                </a:prstClr>
              </a:solidFill>
              <a:latin typeface="Gill Sans MT" panose="020B0502020104020203"/>
              <a:ea typeface="+mn-ea"/>
              <a:cs typeface="+mn-cs"/>
            </a:rPr>
            <a:t> оприлюднює рішення разової ради про присудження ступеня доктора філософії та відеозапис трансляції захисту на офіційному веб-сайті </a:t>
          </a:r>
          <a:br>
            <a:rPr lang="uk-UA" sz="2400" kern="1200" noProof="0" dirty="0">
              <a:solidFill>
                <a:prstClr val="black">
                  <a:hueOff val="0"/>
                  <a:satOff val="0"/>
                  <a:lumOff val="0"/>
                  <a:alphaOff val="0"/>
                </a:prstClr>
              </a:solidFill>
              <a:latin typeface="Gill Sans MT" panose="020B0502020104020203"/>
              <a:ea typeface="+mn-ea"/>
              <a:cs typeface="+mn-cs"/>
            </a:rPr>
          </a:br>
          <a:r>
            <a:rPr lang="uk-UA" sz="2400" kern="1200" noProof="0" dirty="0">
              <a:solidFill>
                <a:prstClr val="black">
                  <a:hueOff val="0"/>
                  <a:satOff val="0"/>
                  <a:lumOff val="0"/>
                  <a:alphaOff val="0"/>
                </a:prstClr>
              </a:solidFill>
              <a:latin typeface="Gill Sans MT" panose="020B0502020104020203"/>
              <a:ea typeface="+mn-ea"/>
              <a:cs typeface="+mn-cs"/>
            </a:rPr>
            <a:t>(зберігається не менше 6-и місяців з дати захисту); </a:t>
          </a:r>
        </a:p>
      </dsp:txBody>
      <dsp:txXfrm rot="-5400000">
        <a:off x="1934308" y="75115"/>
        <a:ext cx="9211586" cy="1360416"/>
      </dsp:txXfrm>
    </dsp:sp>
    <dsp:sp modelId="{24636129-83E9-4CD4-A7B0-B1A11517BFA3}">
      <dsp:nvSpPr>
        <dsp:cNvPr id="0" name=""/>
        <dsp:cNvSpPr/>
      </dsp:nvSpPr>
      <dsp:spPr>
        <a:xfrm>
          <a:off x="705763" y="285543"/>
          <a:ext cx="1228543" cy="939558"/>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uk-UA" sz="4000" kern="1200" noProof="0" dirty="0"/>
            <a:t>1)</a:t>
          </a:r>
        </a:p>
      </dsp:txBody>
      <dsp:txXfrm>
        <a:off x="751628" y="331408"/>
        <a:ext cx="1136813" cy="847828"/>
      </dsp:txXfrm>
    </dsp:sp>
    <dsp:sp modelId="{B9D0474A-02A1-4319-B530-B52420F213A6}">
      <dsp:nvSpPr>
        <dsp:cNvPr id="0" name=""/>
        <dsp:cNvSpPr/>
      </dsp:nvSpPr>
      <dsp:spPr>
        <a:xfrm rot="5400000">
          <a:off x="5822592" y="-2320109"/>
          <a:ext cx="1507606" cy="935452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uk-UA" sz="2400" b="1" kern="1200" noProof="0" dirty="0"/>
            <a:t>протягом 5 робочих днів </a:t>
          </a:r>
          <a:r>
            <a:rPr lang="uk-UA" sz="2400" kern="1200" noProof="0" dirty="0"/>
            <a:t>подає інформацію про результати захисту дисертації до інформаційної системи.</a:t>
          </a:r>
        </a:p>
      </dsp:txBody>
      <dsp:txXfrm rot="-5400000">
        <a:off x="1899133" y="1676945"/>
        <a:ext cx="9280931" cy="1360416"/>
      </dsp:txXfrm>
    </dsp:sp>
    <dsp:sp modelId="{B86DC1BC-1970-4E40-BD0D-C4A3E3A12E78}">
      <dsp:nvSpPr>
        <dsp:cNvPr id="0" name=""/>
        <dsp:cNvSpPr/>
      </dsp:nvSpPr>
      <dsp:spPr>
        <a:xfrm>
          <a:off x="705763" y="1803344"/>
          <a:ext cx="1193368" cy="110761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uk-UA" sz="4000" kern="1200" noProof="0" dirty="0"/>
            <a:t>2)</a:t>
          </a:r>
        </a:p>
      </dsp:txBody>
      <dsp:txXfrm>
        <a:off x="759833" y="1857414"/>
        <a:ext cx="1085228" cy="99947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ru-RU"/>
              <a:t>Образец заголовка</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noProof="0"/>
              <a:t>Образец заголовка</a:t>
            </a:r>
          </a:p>
        </p:txBody>
      </p:sp>
      <p:sp>
        <p:nvSpPr>
          <p:cNvPr id="3" name="Content Placeholder 2"/>
          <p:cNvSpPr>
            <a:spLocks noGrp="1"/>
          </p:cNvSpPr>
          <p:nvPr>
            <p:ph idx="1"/>
          </p:nvPr>
        </p:nvSpPr>
        <p:spPr/>
        <p:txBody>
          <a:bodyPr anchor="t"/>
          <a:lstStyle/>
          <a:p>
            <a:pPr lvl="0"/>
            <a:r>
              <a:rPr lang="uk-UA" noProof="0"/>
              <a:t>Образец текста</a:t>
            </a:r>
          </a:p>
          <a:p>
            <a:pPr lvl="1"/>
            <a:r>
              <a:rPr lang="uk-UA" noProof="0"/>
              <a:t>Второй уровень</a:t>
            </a:r>
          </a:p>
          <a:p>
            <a:pPr lvl="2"/>
            <a:r>
              <a:rPr lang="uk-UA" noProof="0"/>
              <a:t>Третий уровень</a:t>
            </a:r>
          </a:p>
          <a:p>
            <a:pPr lvl="3"/>
            <a:r>
              <a:rPr lang="uk-UA" noProof="0"/>
              <a:t>Четвертый уровень</a:t>
            </a:r>
          </a:p>
          <a:p>
            <a:pPr lvl="4"/>
            <a:r>
              <a:rPr lang="uk-UA" noProof="0"/>
              <a:t>Пятый уровень</a:t>
            </a:r>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ru-RU"/>
              <a:t>Образец заголовка</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8A87A34-81AB-432B-8DAE-1953F412C126}" type="datetimeFigureOut">
              <a:rPr lang="en-US" dirty="0"/>
              <a:t>1/31/2022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ru-RU"/>
              <a:t>Образец заголовка</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447191" y="2824269"/>
            <a:ext cx="4645152" cy="264445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412362" y="2821491"/>
            <a:ext cx="4645152" cy="2637371"/>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ru-RU"/>
              <a:t>Образец заголовка</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48A87A34-81AB-432B-8DAE-1953F412C126}" type="datetimeFigureOut">
              <a:rPr lang="en-US" dirty="0"/>
              <a:t>1/31/2022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1/31/2022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1/31/2022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13.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73E765-1F2D-4591-82C5-5BECA1B66939}"/>
              </a:ext>
            </a:extLst>
          </p:cNvPr>
          <p:cNvSpPr>
            <a:spLocks noGrp="1"/>
          </p:cNvSpPr>
          <p:nvPr>
            <p:ph type="ctrTitle"/>
          </p:nvPr>
        </p:nvSpPr>
        <p:spPr>
          <a:xfrm>
            <a:off x="5849945" y="999648"/>
            <a:ext cx="5568452" cy="1641964"/>
          </a:xfrm>
        </p:spPr>
        <p:txBody>
          <a:bodyPr>
            <a:noAutofit/>
          </a:bodyPr>
          <a:lstStyle/>
          <a:p>
            <a:r>
              <a:rPr lang="uk-UA" sz="2800" b="1"/>
              <a:t>ПОСТАНОВА </a:t>
            </a:r>
            <a:br>
              <a:rPr lang="uk-UA" sz="2800" b="1"/>
            </a:br>
            <a:r>
              <a:rPr lang="uk-UA" sz="2800" b="1"/>
              <a:t>Кабінету Міністрів України </a:t>
            </a:r>
            <a:br>
              <a:rPr lang="uk-UA" sz="2800" b="1"/>
            </a:br>
            <a:r>
              <a:rPr lang="uk-UA" sz="2800" b="1" cap="none"/>
              <a:t>від 12 січня 2022 року № 44</a:t>
            </a:r>
            <a:endParaRPr lang="uk-UA" sz="2800" b="1"/>
          </a:p>
        </p:txBody>
      </p:sp>
      <p:sp>
        <p:nvSpPr>
          <p:cNvPr id="3" name="Подзаголовок 2">
            <a:extLst>
              <a:ext uri="{FF2B5EF4-FFF2-40B4-BE49-F238E27FC236}">
                <a16:creationId xmlns:a16="http://schemas.microsoft.com/office/drawing/2014/main" id="{C5009CE1-3916-4858-8CAC-867BD9CB40AF}"/>
              </a:ext>
            </a:extLst>
          </p:cNvPr>
          <p:cNvSpPr>
            <a:spLocks noGrp="1"/>
          </p:cNvSpPr>
          <p:nvPr>
            <p:ph type="subTitle" idx="1"/>
          </p:nvPr>
        </p:nvSpPr>
        <p:spPr>
          <a:xfrm>
            <a:off x="316523" y="3566373"/>
            <a:ext cx="11588262" cy="2060704"/>
          </a:xfrm>
        </p:spPr>
        <p:txBody>
          <a:bodyPr>
            <a:normAutofit fontScale="92500" lnSpcReduction="20000"/>
          </a:bodyPr>
          <a:lstStyle/>
          <a:p>
            <a:pPr algn="ctr"/>
            <a:r>
              <a:rPr lang="uk-UA" sz="3200" b="1"/>
              <a:t>Порядок присудження ступеня доктора філософії та скасування рішення разової спеціалізованої вченої ради закладу вищої освіти, наукової установи </a:t>
            </a:r>
            <a:br>
              <a:rPr lang="uk-UA" sz="3200" b="1"/>
            </a:br>
            <a:r>
              <a:rPr lang="uk-UA" sz="3200" b="1"/>
              <a:t>про присудження ступеня доктора філософії</a:t>
            </a:r>
          </a:p>
        </p:txBody>
      </p:sp>
      <p:pic>
        <p:nvPicPr>
          <p:cNvPr id="1028" name="Picture 4" descr="Як отримати PhD в Україні? Аналіз основних нововведень (+ інфографіка)">
            <a:extLst>
              <a:ext uri="{FF2B5EF4-FFF2-40B4-BE49-F238E27FC236}">
                <a16:creationId xmlns:a16="http://schemas.microsoft.com/office/drawing/2014/main" id="{3F70839A-D75A-4CB9-8FE3-1665E92C8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3" y="523555"/>
            <a:ext cx="4880464" cy="25837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26" name="Picture 2">
            <a:extLst>
              <a:ext uri="{FF2B5EF4-FFF2-40B4-BE49-F238E27FC236}">
                <a16:creationId xmlns:a16="http://schemas.microsoft.com/office/drawing/2014/main" id="{B1AF1384-4792-4E79-A048-6B89FAA919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33" t="7981" r="26028" b="79272"/>
          <a:stretch/>
        </p:blipFill>
        <p:spPr bwMode="auto">
          <a:xfrm>
            <a:off x="5849945" y="356752"/>
            <a:ext cx="4600341" cy="87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60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78F7E7-B57D-44DB-9C9E-F16FB5D6E46D}"/>
              </a:ext>
            </a:extLst>
          </p:cNvPr>
          <p:cNvSpPr>
            <a:spLocks noGrp="1"/>
          </p:cNvSpPr>
          <p:nvPr>
            <p:ph type="title"/>
          </p:nvPr>
        </p:nvSpPr>
        <p:spPr>
          <a:xfrm>
            <a:off x="1451579" y="1196406"/>
            <a:ext cx="9603275" cy="587136"/>
          </a:xfrm>
        </p:spPr>
        <p:txBody>
          <a:bodyPr>
            <a:normAutofit fontScale="90000"/>
          </a:bodyPr>
          <a:lstStyle/>
          <a:p>
            <a:r>
              <a:rPr lang="ru-RU" b="1" dirty="0" err="1"/>
              <a:t>Визначення</a:t>
            </a:r>
            <a:r>
              <a:rPr lang="ru-RU" b="1" dirty="0"/>
              <a:t> </a:t>
            </a:r>
            <a:r>
              <a:rPr lang="ru-RU" b="1" dirty="0" err="1"/>
              <a:t>компетентності</a:t>
            </a:r>
            <a:r>
              <a:rPr lang="ru-RU" b="1" dirty="0"/>
              <a:t> </a:t>
            </a:r>
            <a:r>
              <a:rPr lang="ru-RU" b="1" dirty="0" err="1"/>
              <a:t>членів</a:t>
            </a:r>
            <a:r>
              <a:rPr lang="ru-RU" b="1" dirty="0"/>
              <a:t> </a:t>
            </a:r>
            <a:r>
              <a:rPr lang="ru-RU" b="1" dirty="0" err="1"/>
              <a:t>разової</a:t>
            </a:r>
            <a:r>
              <a:rPr lang="ru-RU" b="1" dirty="0"/>
              <a:t> ради:</a:t>
            </a:r>
            <a:br>
              <a:rPr lang="ru-RU" b="1" dirty="0"/>
            </a:br>
            <a:endParaRPr lang="ru-RU" b="1" dirty="0"/>
          </a:p>
        </p:txBody>
      </p:sp>
      <p:sp>
        <p:nvSpPr>
          <p:cNvPr id="3" name="Объект 2">
            <a:extLst>
              <a:ext uri="{FF2B5EF4-FFF2-40B4-BE49-F238E27FC236}">
                <a16:creationId xmlns:a16="http://schemas.microsoft.com/office/drawing/2014/main" id="{151FDBD5-846E-47CF-8CF4-06A4A5A4F65A}"/>
              </a:ext>
            </a:extLst>
          </p:cNvPr>
          <p:cNvSpPr>
            <a:spLocks noGrp="1"/>
          </p:cNvSpPr>
          <p:nvPr>
            <p:ph idx="1"/>
          </p:nvPr>
        </p:nvSpPr>
        <p:spPr>
          <a:xfrm>
            <a:off x="1451579" y="2015732"/>
            <a:ext cx="9872913" cy="3450613"/>
          </a:xfrm>
        </p:spPr>
        <p:txBody>
          <a:bodyPr>
            <a:normAutofit/>
          </a:bodyPr>
          <a:lstStyle/>
          <a:p>
            <a:r>
              <a:rPr lang="ru-RU" sz="2800" b="1" dirty="0"/>
              <a:t>не </a:t>
            </a:r>
            <a:r>
              <a:rPr lang="ru-RU" sz="2800" b="1" dirty="0" err="1"/>
              <a:t>менше</a:t>
            </a:r>
            <a:r>
              <a:rPr lang="ru-RU" sz="2800" b="1" dirty="0"/>
              <a:t> </a:t>
            </a:r>
            <a:r>
              <a:rPr lang="ru-RU" sz="2800" b="1" dirty="0" err="1"/>
              <a:t>трьох</a:t>
            </a:r>
            <a:r>
              <a:rPr lang="ru-RU" sz="2800" b="1" dirty="0"/>
              <a:t> </a:t>
            </a:r>
            <a:r>
              <a:rPr lang="ru-RU" sz="2800" b="1" dirty="0" err="1"/>
              <a:t>наукових</a:t>
            </a:r>
            <a:r>
              <a:rPr lang="ru-RU" sz="2800" b="1" dirty="0"/>
              <a:t> </a:t>
            </a:r>
            <a:r>
              <a:rPr lang="ru-RU" sz="2800" b="1" dirty="0" err="1"/>
              <a:t>публікацій</a:t>
            </a:r>
            <a:r>
              <a:rPr lang="ru-RU" sz="2800" b="1" dirty="0"/>
              <a:t> за тематикою </a:t>
            </a:r>
            <a:r>
              <a:rPr lang="ru-RU" sz="2800" b="1" dirty="0" err="1"/>
              <a:t>дослідження</a:t>
            </a:r>
            <a:r>
              <a:rPr lang="ru-RU" sz="2800" b="1" dirty="0"/>
              <a:t> </a:t>
            </a:r>
            <a:r>
              <a:rPr lang="ru-RU" sz="2800" b="1" dirty="0" err="1"/>
              <a:t>здобувача</a:t>
            </a:r>
            <a:r>
              <a:rPr lang="ru-RU" sz="2800" b="1" dirty="0"/>
              <a:t> за </a:t>
            </a:r>
            <a:r>
              <a:rPr lang="ru-RU" sz="2800" b="1" dirty="0" err="1"/>
              <a:t>умови</a:t>
            </a:r>
            <a:r>
              <a:rPr lang="ru-RU" sz="2800" b="1" dirty="0"/>
              <a:t> </a:t>
            </a:r>
            <a:r>
              <a:rPr lang="ru-RU" sz="2800" b="1" dirty="0" err="1"/>
              <a:t>їх</a:t>
            </a:r>
            <a:r>
              <a:rPr lang="ru-RU" sz="2800" b="1" dirty="0"/>
              <a:t> </a:t>
            </a:r>
            <a:r>
              <a:rPr lang="ru-RU" sz="2800" b="1" dirty="0" err="1"/>
              <a:t>опублікування</a:t>
            </a:r>
            <a:r>
              <a:rPr lang="ru-RU" sz="2800" b="1" dirty="0"/>
              <a:t> </a:t>
            </a:r>
            <a:r>
              <a:rPr lang="ru-RU" sz="2800" b="1" dirty="0" err="1"/>
              <a:t>протягом</a:t>
            </a:r>
            <a:r>
              <a:rPr lang="ru-RU" sz="2800" b="1" dirty="0"/>
              <a:t> </a:t>
            </a:r>
            <a:r>
              <a:rPr lang="ru-RU" sz="2800" b="1" dirty="0" err="1"/>
              <a:t>останніх</a:t>
            </a:r>
            <a:r>
              <a:rPr lang="ru-RU" sz="2800" b="1" dirty="0"/>
              <a:t> 5 </a:t>
            </a:r>
            <a:r>
              <a:rPr lang="ru-RU" sz="2800" b="1" dirty="0" err="1"/>
              <a:t>років</a:t>
            </a:r>
            <a:r>
              <a:rPr lang="ru-RU" sz="2800" b="1" dirty="0"/>
              <a:t> до </a:t>
            </a:r>
            <a:r>
              <a:rPr lang="ru-RU" sz="2800" b="1" dirty="0" err="1"/>
              <a:t>утворення</a:t>
            </a:r>
            <a:r>
              <a:rPr lang="ru-RU" sz="2800" b="1" dirty="0"/>
              <a:t> </a:t>
            </a:r>
            <a:r>
              <a:rPr lang="ru-RU" sz="2800" b="1" dirty="0" err="1"/>
              <a:t>разової</a:t>
            </a:r>
            <a:r>
              <a:rPr lang="ru-RU" sz="2800" b="1" dirty="0"/>
              <a:t> ради та </a:t>
            </a:r>
            <a:r>
              <a:rPr lang="ru-RU" sz="2800" b="1" dirty="0" err="1"/>
              <a:t>після</a:t>
            </a:r>
            <a:r>
              <a:rPr lang="ru-RU" sz="2800" b="1" dirty="0"/>
              <a:t> </a:t>
            </a:r>
            <a:r>
              <a:rPr lang="ru-RU" sz="2800" b="1" dirty="0" err="1"/>
              <a:t>присудження</a:t>
            </a:r>
            <a:r>
              <a:rPr lang="ru-RU" sz="2800" b="1" dirty="0"/>
              <a:t> </a:t>
            </a:r>
            <a:r>
              <a:rPr lang="ru-RU" sz="2800" b="1" dirty="0" err="1"/>
              <a:t>вченого</a:t>
            </a:r>
            <a:r>
              <a:rPr lang="ru-RU" sz="2800" b="1" dirty="0"/>
              <a:t> </a:t>
            </a:r>
            <a:r>
              <a:rPr lang="ru-RU" sz="2800" b="1" dirty="0" err="1"/>
              <a:t>ступеня</a:t>
            </a:r>
            <a:r>
              <a:rPr lang="ru-RU" sz="2800" b="1" dirty="0"/>
              <a:t> доктора </a:t>
            </a:r>
            <a:r>
              <a:rPr lang="ru-RU" sz="2800" b="1" dirty="0" err="1"/>
              <a:t>філософії</a:t>
            </a:r>
            <a:r>
              <a:rPr lang="ru-RU" sz="2800" b="1" dirty="0"/>
              <a:t> (кандидата наук).</a:t>
            </a:r>
          </a:p>
          <a:p>
            <a:endParaRPr lang="ru-RU" sz="2800" b="1" dirty="0"/>
          </a:p>
        </p:txBody>
      </p:sp>
      <p:pic>
        <p:nvPicPr>
          <p:cNvPr id="4" name="Picture 4" descr="Інформація про захисти дисертацій на здобуття ступеня доктора філософії у  разових радах - Відділ аспірантури і докторантури - ЗНУ">
            <a:extLst>
              <a:ext uri="{FF2B5EF4-FFF2-40B4-BE49-F238E27FC236}">
                <a16:creationId xmlns:a16="http://schemas.microsoft.com/office/drawing/2014/main" id="{39B9ACDE-1E6E-401B-82EE-D822F8C9C24E}"/>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53575" y="4350727"/>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7421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6C5E0A-A04F-41E3-9DF4-A8AFADABFDFD}"/>
              </a:ext>
            </a:extLst>
          </p:cNvPr>
          <p:cNvSpPr>
            <a:spLocks noGrp="1"/>
          </p:cNvSpPr>
          <p:nvPr>
            <p:ph type="title"/>
          </p:nvPr>
        </p:nvSpPr>
        <p:spPr>
          <a:xfrm>
            <a:off x="1451579" y="1098087"/>
            <a:ext cx="9978421" cy="587136"/>
          </a:xfrm>
        </p:spPr>
        <p:txBody>
          <a:bodyPr>
            <a:normAutofit fontScale="90000"/>
          </a:bodyPr>
          <a:lstStyle/>
          <a:p>
            <a:r>
              <a:rPr lang="ru-RU" b="1" dirty="0"/>
              <a:t>До </a:t>
            </a:r>
            <a:r>
              <a:rPr lang="ru-RU" b="1" dirty="0" err="1"/>
              <a:t>наукових</a:t>
            </a:r>
            <a:r>
              <a:rPr lang="ru-RU" b="1" dirty="0"/>
              <a:t> </a:t>
            </a:r>
            <a:r>
              <a:rPr lang="ru-RU" b="1" dirty="0" err="1"/>
              <a:t>публікацій</a:t>
            </a:r>
            <a:r>
              <a:rPr lang="ru-RU" b="1" dirty="0"/>
              <a:t> </a:t>
            </a:r>
            <a:r>
              <a:rPr lang="ru-RU" b="1" dirty="0" err="1"/>
              <a:t>членів</a:t>
            </a:r>
            <a:r>
              <a:rPr lang="ru-RU" b="1" dirty="0"/>
              <a:t> ради </a:t>
            </a:r>
            <a:r>
              <a:rPr lang="ru-RU" b="1" dirty="0" err="1"/>
              <a:t>зараховуються</a:t>
            </a:r>
            <a:r>
              <a:rPr lang="ru-RU" b="1" dirty="0"/>
              <a:t>:</a:t>
            </a:r>
            <a:br>
              <a:rPr lang="ru-RU" b="1" dirty="0"/>
            </a:br>
            <a:endParaRPr lang="ru-RU" b="1" dirty="0"/>
          </a:p>
        </p:txBody>
      </p:sp>
      <p:graphicFrame>
        <p:nvGraphicFramePr>
          <p:cNvPr id="4" name="Объект 3">
            <a:extLst>
              <a:ext uri="{FF2B5EF4-FFF2-40B4-BE49-F238E27FC236}">
                <a16:creationId xmlns:a16="http://schemas.microsoft.com/office/drawing/2014/main" id="{D5B1C7E3-FAA9-46D8-9890-36F88B4C973D}"/>
              </a:ext>
            </a:extLst>
          </p:cNvPr>
          <p:cNvGraphicFramePr>
            <a:graphicFrameLocks noGrp="1"/>
          </p:cNvGraphicFramePr>
          <p:nvPr>
            <p:ph idx="1"/>
            <p:extLst>
              <p:ext uri="{D42A27DB-BD31-4B8C-83A1-F6EECF244321}">
                <p14:modId xmlns:p14="http://schemas.microsoft.com/office/powerpoint/2010/main" val="958172223"/>
              </p:ext>
            </p:extLst>
          </p:nvPr>
        </p:nvGraphicFramePr>
        <p:xfrm>
          <a:off x="-781672" y="1945393"/>
          <a:ext cx="12973672" cy="4050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074" name="Picture 2" descr="ОБРАЗОВАНИЕ. НАУКА. КУЛЬТУРА - Консультант Плюс в Хакасии купить в Абакане">
            <a:extLst>
              <a:ext uri="{FF2B5EF4-FFF2-40B4-BE49-F238E27FC236}">
                <a16:creationId xmlns:a16="http://schemas.microsoft.com/office/drawing/2014/main" id="{E97275B6-173C-4C73-95A9-8EA8C9148E15}"/>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93" b="100000" l="1091" r="96364"/>
                    </a14:imgEffect>
                  </a14:imgLayer>
                </a14:imgProps>
              </a:ext>
              <a:ext uri="{28A0092B-C50C-407E-A947-70E740481C1C}">
                <a14:useLocalDpi xmlns:a14="http://schemas.microsoft.com/office/drawing/2010/main" val="0"/>
              </a:ext>
            </a:extLst>
          </a:blip>
          <a:srcRect/>
          <a:stretch>
            <a:fillRect/>
          </a:stretch>
        </p:blipFill>
        <p:spPr bwMode="auto">
          <a:xfrm>
            <a:off x="-415562" y="0"/>
            <a:ext cx="2355123" cy="1567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8223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CFC8DD9-7874-495B-BB0E-3E6F317C5E13}"/>
              </a:ext>
            </a:extLst>
          </p:cNvPr>
          <p:cNvSpPr>
            <a:spLocks noGrp="1"/>
          </p:cNvSpPr>
          <p:nvPr>
            <p:ph type="title"/>
          </p:nvPr>
        </p:nvSpPr>
        <p:spPr>
          <a:xfrm>
            <a:off x="580292" y="628673"/>
            <a:ext cx="10427675" cy="1049235"/>
          </a:xfrm>
        </p:spPr>
        <p:txBody>
          <a:bodyPr>
            <a:normAutofit/>
          </a:bodyPr>
          <a:lstStyle/>
          <a:p>
            <a:r>
              <a:rPr lang="ru-RU" b="1" dirty="0" err="1"/>
              <a:t>Протягом</a:t>
            </a:r>
            <a:r>
              <a:rPr lang="ru-RU" b="1" dirty="0"/>
              <a:t> 5 </a:t>
            </a:r>
            <a:r>
              <a:rPr lang="ru-RU" b="1" dirty="0" err="1"/>
              <a:t>робочих</a:t>
            </a:r>
            <a:r>
              <a:rPr lang="ru-RU" b="1" dirty="0"/>
              <a:t> </a:t>
            </a:r>
            <a:r>
              <a:rPr lang="ru-RU" b="1" dirty="0" err="1"/>
              <a:t>днів</a:t>
            </a:r>
            <a:r>
              <a:rPr lang="ru-RU" b="1" dirty="0"/>
              <a:t> з </a:t>
            </a:r>
            <a:r>
              <a:rPr lang="ru-RU" b="1" dirty="0" err="1"/>
              <a:t>дати</a:t>
            </a:r>
            <a:r>
              <a:rPr lang="ru-RU" b="1" dirty="0"/>
              <a:t> </a:t>
            </a:r>
            <a:r>
              <a:rPr lang="ru-RU" b="1" dirty="0" err="1"/>
              <a:t>видання</a:t>
            </a:r>
            <a:r>
              <a:rPr lang="ru-RU" b="1" dirty="0"/>
              <a:t> наказу про </a:t>
            </a:r>
            <a:r>
              <a:rPr lang="ru-RU" b="1" dirty="0" err="1"/>
              <a:t>утворення</a:t>
            </a:r>
            <a:r>
              <a:rPr lang="ru-RU" b="1" dirty="0"/>
              <a:t> ради: </a:t>
            </a:r>
          </a:p>
        </p:txBody>
      </p:sp>
      <p:sp>
        <p:nvSpPr>
          <p:cNvPr id="3" name="Объект 2">
            <a:extLst>
              <a:ext uri="{FF2B5EF4-FFF2-40B4-BE49-F238E27FC236}">
                <a16:creationId xmlns:a16="http://schemas.microsoft.com/office/drawing/2014/main" id="{A3A2BC9A-02BA-4972-BC34-13A4B10D345A}"/>
              </a:ext>
            </a:extLst>
          </p:cNvPr>
          <p:cNvSpPr>
            <a:spLocks noGrp="1"/>
          </p:cNvSpPr>
          <p:nvPr>
            <p:ph idx="1"/>
          </p:nvPr>
        </p:nvSpPr>
        <p:spPr>
          <a:xfrm>
            <a:off x="284284" y="1928741"/>
            <a:ext cx="11623431" cy="3294822"/>
          </a:xfrm>
        </p:spPr>
        <p:txBody>
          <a:bodyPr>
            <a:normAutofit fontScale="92500" lnSpcReduction="10000"/>
          </a:bodyPr>
          <a:lstStyle/>
          <a:p>
            <a:pPr marL="571500" indent="-342900" algn="just">
              <a:buAutoNum type="arabicParenR"/>
            </a:pPr>
            <a:r>
              <a:rPr lang="uk-UA" b="1" dirty="0"/>
              <a:t>оприлюднюється на веб-сайті університету електронна копія дисертації у форматі </a:t>
            </a:r>
            <a:r>
              <a:rPr lang="en-US" b="1" dirty="0"/>
              <a:t>PDF</a:t>
            </a:r>
            <a:r>
              <a:rPr lang="uk-UA" b="1" dirty="0"/>
              <a:t>/</a:t>
            </a:r>
            <a:r>
              <a:rPr lang="en-US" b="1" dirty="0"/>
              <a:t>A</a:t>
            </a:r>
            <a:r>
              <a:rPr lang="uk-UA" b="1" dirty="0"/>
              <a:t> з текстовим шаром з накладанням електронного підпису здобувача, що базується на кваліфікованому сертифікаті електронного підпису (з використанням електронної позначки часу);</a:t>
            </a:r>
          </a:p>
          <a:p>
            <a:pPr marL="571500" indent="-342900" algn="just">
              <a:buAutoNum type="arabicParenR"/>
            </a:pPr>
            <a:r>
              <a:rPr lang="uk-UA" b="1" dirty="0"/>
              <a:t>інформація про склад разової ради;</a:t>
            </a:r>
          </a:p>
          <a:p>
            <a:pPr marL="571500" indent="-342900" algn="just">
              <a:buAutoNum type="arabicParenR" startAt="2"/>
            </a:pPr>
            <a:r>
              <a:rPr lang="uk-UA" b="1" dirty="0"/>
              <a:t>посилання на веб-сайт щодо трансляції захисту дисертації; </a:t>
            </a:r>
          </a:p>
          <a:p>
            <a:pPr marL="571500" indent="-342900" algn="just">
              <a:buAutoNum type="arabicParenR" startAt="3"/>
            </a:pPr>
            <a:r>
              <a:rPr lang="uk-UA" b="1" dirty="0"/>
              <a:t>вноситься інформація про утворення разової ради до інформаційної системи;</a:t>
            </a:r>
          </a:p>
          <a:p>
            <a:pPr marL="571500" indent="-342900" algn="just">
              <a:buAutoNum type="arabicParenR" startAt="4"/>
            </a:pPr>
            <a:r>
              <a:rPr lang="uk-UA" b="1" dirty="0"/>
              <a:t>друкований примірник дисертації передається до бібліотеки університету; </a:t>
            </a:r>
          </a:p>
          <a:p>
            <a:pPr marL="571500" indent="-342900" algn="just">
              <a:buAutoNum type="arabicParenR" startAt="5"/>
            </a:pPr>
            <a:r>
              <a:rPr lang="uk-UA" b="1" dirty="0"/>
              <a:t>електронний примірник дисертації подається до УКРНТІ та до локального </a:t>
            </a:r>
            <a:r>
              <a:rPr lang="uk-UA" b="1" dirty="0" err="1"/>
              <a:t>репозитарію</a:t>
            </a:r>
            <a:r>
              <a:rPr lang="uk-UA" b="1" dirty="0"/>
              <a:t> університету. </a:t>
            </a:r>
            <a:endParaRPr lang="ru-RU" b="1" dirty="0"/>
          </a:p>
          <a:p>
            <a:endParaRPr lang="ru-RU" sz="1400" dirty="0"/>
          </a:p>
        </p:txBody>
      </p:sp>
      <p:sp>
        <p:nvSpPr>
          <p:cNvPr id="6" name="TextBox 5">
            <a:extLst>
              <a:ext uri="{FF2B5EF4-FFF2-40B4-BE49-F238E27FC236}">
                <a16:creationId xmlns:a16="http://schemas.microsoft.com/office/drawing/2014/main" id="{E784E4EA-9316-4AA6-92B4-4D6A5ABCC36C}"/>
              </a:ext>
            </a:extLst>
          </p:cNvPr>
          <p:cNvSpPr txBox="1"/>
          <p:nvPr/>
        </p:nvSpPr>
        <p:spPr>
          <a:xfrm>
            <a:off x="284285" y="5472534"/>
            <a:ext cx="1162343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err="1"/>
              <a:t>Інформація</a:t>
            </a:r>
            <a:r>
              <a:rPr lang="ru-RU" b="1" dirty="0"/>
              <a:t> про </a:t>
            </a:r>
            <a:r>
              <a:rPr lang="ru-RU" b="1" dirty="0" err="1"/>
              <a:t>утворення</a:t>
            </a:r>
            <a:r>
              <a:rPr lang="ru-RU" b="1" dirty="0"/>
              <a:t> </a:t>
            </a:r>
            <a:r>
              <a:rPr lang="ru-RU" b="1" dirty="0" err="1"/>
              <a:t>разової</a:t>
            </a:r>
            <a:r>
              <a:rPr lang="ru-RU" b="1" dirty="0"/>
              <a:t> ради </a:t>
            </a:r>
            <a:r>
              <a:rPr lang="ru-RU" b="1" dirty="0" err="1"/>
              <a:t>вважається</a:t>
            </a:r>
            <a:r>
              <a:rPr lang="ru-RU" b="1" dirty="0"/>
              <a:t> </a:t>
            </a:r>
            <a:r>
              <a:rPr lang="ru-RU" b="1" dirty="0" err="1"/>
              <a:t>оприлюдненою</a:t>
            </a:r>
            <a:r>
              <a:rPr lang="ru-RU" b="1" dirty="0"/>
              <a:t> з дня </a:t>
            </a:r>
            <a:r>
              <a:rPr lang="ru-RU" b="1" dirty="0" err="1"/>
              <a:t>її</a:t>
            </a:r>
            <a:r>
              <a:rPr lang="ru-RU" b="1" dirty="0"/>
              <a:t> </a:t>
            </a:r>
            <a:r>
              <a:rPr lang="ru-RU" b="1" dirty="0" err="1"/>
              <a:t>внесення</a:t>
            </a:r>
            <a:r>
              <a:rPr lang="ru-RU" b="1" dirty="0"/>
              <a:t> до </a:t>
            </a:r>
            <a:r>
              <a:rPr lang="ru-RU" b="1" dirty="0" err="1"/>
              <a:t>інформаційної</a:t>
            </a:r>
            <a:r>
              <a:rPr lang="ru-RU" b="1" dirty="0"/>
              <a:t> </a:t>
            </a:r>
            <a:r>
              <a:rPr lang="ru-RU" b="1" dirty="0" err="1"/>
              <a:t>системи</a:t>
            </a:r>
            <a:endParaRPr lang="ru-RU" b="1" dirty="0"/>
          </a:p>
        </p:txBody>
      </p:sp>
      <p:sp>
        <p:nvSpPr>
          <p:cNvPr id="7" name="Прямоугольник: скругленные углы 6">
            <a:extLst>
              <a:ext uri="{FF2B5EF4-FFF2-40B4-BE49-F238E27FC236}">
                <a16:creationId xmlns:a16="http://schemas.microsoft.com/office/drawing/2014/main" id="{DBFBBE82-1CDF-4993-98D3-3B7A4790D227}"/>
              </a:ext>
            </a:extLst>
          </p:cNvPr>
          <p:cNvSpPr/>
          <p:nvPr/>
        </p:nvSpPr>
        <p:spPr>
          <a:xfrm>
            <a:off x="5275385" y="8088923"/>
            <a:ext cx="70338" cy="3516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75898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774B97-DC7E-4511-9B32-D99ECE9407E7}"/>
              </a:ext>
            </a:extLst>
          </p:cNvPr>
          <p:cNvSpPr>
            <a:spLocks noGrp="1"/>
          </p:cNvSpPr>
          <p:nvPr>
            <p:ph idx="1"/>
          </p:nvPr>
        </p:nvSpPr>
        <p:spPr>
          <a:xfrm>
            <a:off x="650631" y="883043"/>
            <a:ext cx="10404223" cy="1247851"/>
          </a:xfrm>
        </p:spPr>
        <p:txBody>
          <a:bodyPr/>
          <a:lstStyle/>
          <a:p>
            <a:pPr marL="0" indent="0">
              <a:buNone/>
            </a:pPr>
            <a:r>
              <a:rPr lang="uk-UA" sz="2400" b="1" u="sng" dirty="0"/>
              <a:t>Протягом 45 робочих днів </a:t>
            </a:r>
            <a:r>
              <a:rPr lang="uk-UA" b="1" dirty="0"/>
              <a:t>з дня </a:t>
            </a:r>
            <a:r>
              <a:rPr lang="uk-UA" b="1" dirty="0" smtClean="0"/>
              <a:t>оприлюднення </a:t>
            </a:r>
            <a:r>
              <a:rPr lang="uk-UA" b="1" dirty="0"/>
              <a:t>інформації про створення разової ради кожен рецензент подає разовій раді рецензію, кожен опонент – відгук.</a:t>
            </a:r>
          </a:p>
        </p:txBody>
      </p:sp>
      <p:sp>
        <p:nvSpPr>
          <p:cNvPr id="5" name="TextBox 4">
            <a:extLst>
              <a:ext uri="{FF2B5EF4-FFF2-40B4-BE49-F238E27FC236}">
                <a16:creationId xmlns:a16="http://schemas.microsoft.com/office/drawing/2014/main" id="{C293B0FF-3738-49A7-B160-6BF28AE61512}"/>
              </a:ext>
            </a:extLst>
          </p:cNvPr>
          <p:cNvSpPr txBox="1"/>
          <p:nvPr/>
        </p:nvSpPr>
        <p:spPr>
          <a:xfrm>
            <a:off x="650631" y="3275578"/>
            <a:ext cx="10761784" cy="1754326"/>
          </a:xfrm>
          <a:prstGeom prst="rect">
            <a:avLst/>
          </a:prstGeom>
          <a:noFill/>
        </p:spPr>
        <p:txBody>
          <a:bodyPr wrap="square">
            <a:spAutoFit/>
          </a:bodyPr>
          <a:lstStyle/>
          <a:p>
            <a:r>
              <a:rPr lang="uk-UA" sz="2400" b="1" u="sng" dirty="0"/>
              <a:t>Протягом 3 робочих днів з дня надходження до ради останньої рецензії (відгука) разова рада призначає дату, час, місце публічного захисту дисертації </a:t>
            </a:r>
            <a:r>
              <a:rPr lang="uk-UA" sz="2000" b="1" dirty="0"/>
              <a:t>(не раніше ніж через 2 тижні та не пізніше ніж через 4 тижні з дня надходження останньої рецензії (відгуку)), які оприлюднюються на веб-сайті університету та вносяться до інформаційної системи.</a:t>
            </a:r>
            <a:endParaRPr lang="uk-UA" sz="2400" b="1" dirty="0"/>
          </a:p>
        </p:txBody>
      </p:sp>
      <p:sp>
        <p:nvSpPr>
          <p:cNvPr id="6" name="Стрелка: вниз 5">
            <a:extLst>
              <a:ext uri="{FF2B5EF4-FFF2-40B4-BE49-F238E27FC236}">
                <a16:creationId xmlns:a16="http://schemas.microsoft.com/office/drawing/2014/main" id="{7B1C1057-46DD-402A-9B08-8B49FC150A3C}"/>
              </a:ext>
            </a:extLst>
          </p:cNvPr>
          <p:cNvSpPr/>
          <p:nvPr/>
        </p:nvSpPr>
        <p:spPr>
          <a:xfrm>
            <a:off x="3669323" y="2052370"/>
            <a:ext cx="2426677" cy="61546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a:p>
        </p:txBody>
      </p:sp>
      <p:pic>
        <p:nvPicPr>
          <p:cNvPr id="13314" name="Picture 2" descr="Кабмін затвердив план перенесення робочих днів у 2022 році | Економічна  правда">
            <a:extLst>
              <a:ext uri="{FF2B5EF4-FFF2-40B4-BE49-F238E27FC236}">
                <a16:creationId xmlns:a16="http://schemas.microsoft.com/office/drawing/2014/main" id="{98CDB67E-F26B-41B0-9B30-8725702CB1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7498" y="1853754"/>
            <a:ext cx="2228304" cy="12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896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4D8BA02-4DF4-4395-A2B6-18707DB67CE7}"/>
              </a:ext>
            </a:extLst>
          </p:cNvPr>
          <p:cNvSpPr>
            <a:spLocks noGrp="1"/>
          </p:cNvSpPr>
          <p:nvPr>
            <p:ph type="title"/>
          </p:nvPr>
        </p:nvSpPr>
        <p:spPr>
          <a:xfrm>
            <a:off x="441604" y="107802"/>
            <a:ext cx="11308792" cy="1740876"/>
          </a:xfrm>
        </p:spPr>
        <p:txBody>
          <a:bodyPr>
            <a:noAutofit/>
          </a:bodyPr>
          <a:lstStyle/>
          <a:p>
            <a:pPr>
              <a:lnSpc>
                <a:spcPct val="100000"/>
              </a:lnSpc>
            </a:pPr>
            <a:r>
              <a:rPr lang="uk-UA" sz="2400" b="1" u="sng"/>
              <a:t>Публічний захист дисертації </a:t>
            </a:r>
            <a:r>
              <a:rPr lang="uk-UA" sz="2000" b="1"/>
              <a:t>з трансляцією в режимі реального часу.</a:t>
            </a:r>
            <a:br>
              <a:rPr lang="uk-UA" sz="2000" b="1"/>
            </a:br>
            <a:r>
              <a:rPr lang="uk-UA" sz="2400" b="1" u="sng"/>
              <a:t>Рада приймає рішення шляхом відкритого голосування. </a:t>
            </a:r>
            <a:r>
              <a:rPr lang="uk-UA" sz="2000" b="1" i="1"/>
              <a:t>Член разової ради має право викласти письмово окрему думку, в якій зазначити зауваження щодо дисертації. Окрема думка додається до рішення разової ради про присудження або відмову у присудження ступеня доктора філософії.</a:t>
            </a:r>
            <a:br>
              <a:rPr lang="uk-UA" sz="2000" b="1" i="1"/>
            </a:br>
            <a:endParaRPr lang="uk-UA" sz="2000" b="1" i="1"/>
          </a:p>
        </p:txBody>
      </p:sp>
      <p:sp>
        <p:nvSpPr>
          <p:cNvPr id="3" name="Объект 2">
            <a:extLst>
              <a:ext uri="{FF2B5EF4-FFF2-40B4-BE49-F238E27FC236}">
                <a16:creationId xmlns:a16="http://schemas.microsoft.com/office/drawing/2014/main" id="{0F1A4C8B-6C58-46FE-9CFE-0D87311A22FC}"/>
              </a:ext>
            </a:extLst>
          </p:cNvPr>
          <p:cNvSpPr>
            <a:spLocks noGrp="1"/>
          </p:cNvSpPr>
          <p:nvPr>
            <p:ph idx="1"/>
          </p:nvPr>
        </p:nvSpPr>
        <p:spPr>
          <a:xfrm>
            <a:off x="232577" y="2215662"/>
            <a:ext cx="11822723" cy="973652"/>
          </a:xfrm>
        </p:spPr>
        <p:txBody>
          <a:bodyPr>
            <a:normAutofit/>
          </a:bodyPr>
          <a:lstStyle/>
          <a:p>
            <a:r>
              <a:rPr lang="uk-UA" b="1"/>
              <a:t>Після прийняття разовою радою рішення про присудження ступеня доктора філософії університет: </a:t>
            </a:r>
          </a:p>
        </p:txBody>
      </p:sp>
      <p:graphicFrame>
        <p:nvGraphicFramePr>
          <p:cNvPr id="7" name="Схема 6">
            <a:extLst>
              <a:ext uri="{FF2B5EF4-FFF2-40B4-BE49-F238E27FC236}">
                <a16:creationId xmlns:a16="http://schemas.microsoft.com/office/drawing/2014/main" id="{6A97244C-3855-48C1-9F38-DDBC58AF820D}"/>
              </a:ext>
            </a:extLst>
          </p:cNvPr>
          <p:cNvGraphicFramePr/>
          <p:nvPr>
            <p:extLst>
              <p:ext uri="{D42A27DB-BD31-4B8C-83A1-F6EECF244321}">
                <p14:modId xmlns:p14="http://schemas.microsoft.com/office/powerpoint/2010/main" val="974471048"/>
              </p:ext>
            </p:extLst>
          </p:nvPr>
        </p:nvGraphicFramePr>
        <p:xfrm>
          <a:off x="0" y="2760785"/>
          <a:ext cx="11959423" cy="31124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45251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2DBC13AF-1AAF-42FA-882B-D9C8E3C35416}"/>
              </a:ext>
            </a:extLst>
          </p:cNvPr>
          <p:cNvPicPr>
            <a:picLocks noChangeAspect="1"/>
          </p:cNvPicPr>
          <p:nvPr/>
        </p:nvPicPr>
        <p:blipFill>
          <a:blip r:embed="rId2"/>
          <a:stretch>
            <a:fillRect/>
          </a:stretch>
        </p:blipFill>
        <p:spPr>
          <a:xfrm>
            <a:off x="374222" y="1538968"/>
            <a:ext cx="11443555" cy="476763"/>
          </a:xfrm>
          <a:prstGeom prst="rect">
            <a:avLst/>
          </a:prstGeom>
        </p:spPr>
      </p:pic>
      <p:sp>
        <p:nvSpPr>
          <p:cNvPr id="3" name="Объект 2">
            <a:extLst>
              <a:ext uri="{FF2B5EF4-FFF2-40B4-BE49-F238E27FC236}">
                <a16:creationId xmlns:a16="http://schemas.microsoft.com/office/drawing/2014/main" id="{C7701F7E-957D-4049-98E5-7EAB7DF6A145}"/>
              </a:ext>
            </a:extLst>
          </p:cNvPr>
          <p:cNvSpPr>
            <a:spLocks noGrp="1"/>
          </p:cNvSpPr>
          <p:nvPr>
            <p:ph idx="1"/>
          </p:nvPr>
        </p:nvSpPr>
        <p:spPr>
          <a:xfrm>
            <a:off x="661410" y="1248507"/>
            <a:ext cx="10869179" cy="4070525"/>
          </a:xfrm>
        </p:spPr>
        <p:txBody>
          <a:bodyPr>
            <a:normAutofit/>
          </a:bodyPr>
          <a:lstStyle/>
          <a:p>
            <a:r>
              <a:rPr lang="ru-RU" sz="2800" b="1" dirty="0"/>
              <a:t>У </a:t>
            </a:r>
            <a:r>
              <a:rPr lang="ru-RU" sz="2800" b="1" dirty="0" err="1"/>
              <a:t>разі</a:t>
            </a:r>
            <a:r>
              <a:rPr lang="ru-RU" sz="2800" b="1" dirty="0"/>
              <a:t> </a:t>
            </a:r>
            <a:r>
              <a:rPr lang="ru-RU" sz="2800" b="1" dirty="0" err="1"/>
              <a:t>зняття</a:t>
            </a:r>
            <a:r>
              <a:rPr lang="ru-RU" sz="2800" b="1" dirty="0"/>
              <a:t> </a:t>
            </a:r>
            <a:r>
              <a:rPr lang="ru-RU" sz="2800" b="1" dirty="0" err="1"/>
              <a:t>здобувачем</a:t>
            </a:r>
            <a:r>
              <a:rPr lang="ru-RU" sz="2800" b="1" dirty="0"/>
              <a:t> </a:t>
            </a:r>
            <a:r>
              <a:rPr lang="ru-RU" sz="2800" b="1" dirty="0" err="1"/>
              <a:t>дисертації</a:t>
            </a:r>
            <a:r>
              <a:rPr lang="ru-RU" sz="2800" b="1" dirty="0"/>
              <a:t> </a:t>
            </a:r>
            <a:r>
              <a:rPr lang="ru-RU" sz="2800" b="1" dirty="0" err="1"/>
              <a:t>із</a:t>
            </a:r>
            <a:r>
              <a:rPr lang="ru-RU" sz="2800" b="1" dirty="0"/>
              <a:t> </a:t>
            </a:r>
            <a:r>
              <a:rPr lang="ru-RU" sz="2800" b="1" dirty="0" err="1"/>
              <a:t>захисту</a:t>
            </a:r>
            <a:r>
              <a:rPr lang="ru-RU" sz="2800" b="1" dirty="0"/>
              <a:t> </a:t>
            </a:r>
            <a:r>
              <a:rPr lang="ru-RU" sz="2800" b="1" dirty="0" err="1"/>
              <a:t>або</a:t>
            </a:r>
            <a:r>
              <a:rPr lang="ru-RU" sz="2800" b="1" dirty="0"/>
              <a:t> </a:t>
            </a:r>
            <a:r>
              <a:rPr lang="ru-RU" sz="2800" b="1" dirty="0" err="1"/>
              <a:t>відмови</a:t>
            </a:r>
            <a:r>
              <a:rPr lang="ru-RU" sz="2800" b="1" dirty="0"/>
              <a:t> </a:t>
            </a:r>
            <a:r>
              <a:rPr lang="ru-RU" sz="2800" b="1" dirty="0" err="1"/>
              <a:t>разової</a:t>
            </a:r>
            <a:r>
              <a:rPr lang="ru-RU" sz="2800" b="1" dirty="0"/>
              <a:t> ради у </a:t>
            </a:r>
            <a:r>
              <a:rPr lang="ru-RU" sz="2800" b="1" dirty="0" err="1"/>
              <a:t>присудженні</a:t>
            </a:r>
            <a:r>
              <a:rPr lang="ru-RU" sz="2800" b="1" dirty="0"/>
              <a:t> </a:t>
            </a:r>
            <a:r>
              <a:rPr lang="ru-RU" sz="2800" b="1" dirty="0" err="1"/>
              <a:t>ступеня</a:t>
            </a:r>
            <a:r>
              <a:rPr lang="ru-RU" sz="2800" b="1" dirty="0"/>
              <a:t> доктора </a:t>
            </a:r>
            <a:r>
              <a:rPr lang="ru-RU" sz="2800" b="1" dirty="0" err="1"/>
              <a:t>філософії</a:t>
            </a:r>
            <a:r>
              <a:rPr lang="ru-RU" sz="2800" b="1" dirty="0"/>
              <a:t> </a:t>
            </a:r>
            <a:r>
              <a:rPr lang="ru-RU" sz="2800" b="1" dirty="0" err="1"/>
              <a:t>здобувач</a:t>
            </a:r>
            <a:r>
              <a:rPr lang="ru-RU" sz="2800" b="1" dirty="0"/>
              <a:t> </a:t>
            </a:r>
            <a:r>
              <a:rPr lang="ru-RU" sz="2800" b="1" dirty="0" err="1"/>
              <a:t>має</a:t>
            </a:r>
            <a:r>
              <a:rPr lang="ru-RU" sz="2800" b="1" dirty="0"/>
              <a:t> право за </a:t>
            </a:r>
            <a:r>
              <a:rPr lang="ru-RU" sz="2800" b="1" dirty="0" err="1"/>
              <a:t>умови</a:t>
            </a:r>
            <a:r>
              <a:rPr lang="ru-RU" sz="2800" b="1" dirty="0"/>
              <a:t> </a:t>
            </a:r>
            <a:r>
              <a:rPr lang="ru-RU" sz="2800" b="1" dirty="0" err="1"/>
              <a:t>доопрацювання</a:t>
            </a:r>
            <a:r>
              <a:rPr lang="ru-RU" sz="2800" b="1" dirty="0"/>
              <a:t> подати </a:t>
            </a:r>
            <a:r>
              <a:rPr lang="ru-RU" sz="2800" b="1" dirty="0" err="1"/>
              <a:t>дисертацію</a:t>
            </a:r>
            <a:r>
              <a:rPr lang="ru-RU" sz="2800" b="1" dirty="0"/>
              <a:t> </a:t>
            </a:r>
            <a:r>
              <a:rPr lang="ru-RU" sz="3200" b="1" u="sng" dirty="0"/>
              <a:t>повторно до </a:t>
            </a:r>
            <a:r>
              <a:rPr lang="ru-RU" sz="3200" b="1" u="sng" dirty="0" err="1"/>
              <a:t>захисту</a:t>
            </a:r>
            <a:r>
              <a:rPr lang="ru-RU" sz="3200" b="1" u="sng" dirty="0"/>
              <a:t> не </a:t>
            </a:r>
            <a:r>
              <a:rPr lang="ru-RU" sz="3200" b="1" u="sng" dirty="0" err="1"/>
              <a:t>раніше</a:t>
            </a:r>
            <a:r>
              <a:rPr lang="ru-RU" sz="3200" b="1" u="sng" dirty="0"/>
              <a:t> </a:t>
            </a:r>
            <a:r>
              <a:rPr lang="ru-RU" sz="3200" b="1" u="sng" dirty="0" err="1"/>
              <a:t>ніж</a:t>
            </a:r>
            <a:r>
              <a:rPr lang="ru-RU" sz="3200" b="1" u="sng" dirty="0"/>
              <a:t> через 1 </a:t>
            </a:r>
            <a:r>
              <a:rPr lang="ru-RU" sz="3200" b="1" u="sng" dirty="0" err="1"/>
              <a:t>рік</a:t>
            </a:r>
            <a:r>
              <a:rPr lang="ru-RU" sz="2800" b="1" u="sng" dirty="0"/>
              <a:t>,</a:t>
            </a:r>
            <a:r>
              <a:rPr lang="ru-RU" sz="2800" b="1" dirty="0"/>
              <a:t> </a:t>
            </a:r>
            <a:br>
              <a:rPr lang="ru-RU" sz="2800" b="1" dirty="0"/>
            </a:br>
            <a:r>
              <a:rPr lang="ru-RU" sz="2800" b="1" dirty="0" err="1"/>
              <a:t>крім</a:t>
            </a:r>
            <a:r>
              <a:rPr lang="ru-RU" sz="2800" b="1" dirty="0"/>
              <a:t> </a:t>
            </a:r>
            <a:r>
              <a:rPr lang="ru-RU" sz="2800" b="1" dirty="0" err="1"/>
              <a:t>випадку</a:t>
            </a:r>
            <a:r>
              <a:rPr lang="ru-RU" sz="2800" b="1" dirty="0"/>
              <a:t>, коли </a:t>
            </a:r>
            <a:r>
              <a:rPr lang="ru-RU" sz="2800" b="1" dirty="0" err="1"/>
              <a:t>разова</a:t>
            </a:r>
            <a:r>
              <a:rPr lang="ru-RU" sz="2800" b="1" dirty="0"/>
              <a:t> рада </a:t>
            </a:r>
            <a:r>
              <a:rPr lang="ru-RU" sz="2800" b="1" dirty="0" err="1"/>
              <a:t>виявила</a:t>
            </a:r>
            <a:r>
              <a:rPr lang="ru-RU" sz="2800" b="1" dirty="0"/>
              <a:t> </a:t>
            </a:r>
            <a:r>
              <a:rPr lang="ru-RU" sz="2800" b="1" dirty="0" err="1"/>
              <a:t>факти</a:t>
            </a:r>
            <a:r>
              <a:rPr lang="ru-RU" sz="2800" b="1" dirty="0"/>
              <a:t> </a:t>
            </a:r>
            <a:r>
              <a:rPr lang="ru-RU" sz="2800" b="1" dirty="0" err="1"/>
              <a:t>академічного</a:t>
            </a:r>
            <a:r>
              <a:rPr lang="ru-RU" sz="2800" b="1" dirty="0"/>
              <a:t> </a:t>
            </a:r>
            <a:r>
              <a:rPr lang="ru-RU" sz="2800" b="1" dirty="0" err="1"/>
              <a:t>плагіату</a:t>
            </a:r>
            <a:r>
              <a:rPr lang="ru-RU" sz="2800" b="1" dirty="0"/>
              <a:t>, </a:t>
            </a:r>
            <a:r>
              <a:rPr lang="ru-RU" sz="2800" b="1" dirty="0" err="1"/>
              <a:t>фабрикації</a:t>
            </a:r>
            <a:r>
              <a:rPr lang="ru-RU" sz="2800" b="1" dirty="0"/>
              <a:t> </a:t>
            </a:r>
            <a:r>
              <a:rPr lang="ru-RU" sz="2800" b="1" dirty="0" err="1"/>
              <a:t>чи</a:t>
            </a:r>
            <a:r>
              <a:rPr lang="ru-RU" sz="2800" b="1" dirty="0"/>
              <a:t> </a:t>
            </a:r>
            <a:r>
              <a:rPr lang="ru-RU" sz="2800" b="1" dirty="0" err="1"/>
              <a:t>фальсифікації</a:t>
            </a:r>
            <a:r>
              <a:rPr lang="ru-RU" sz="2800" b="1" dirty="0"/>
              <a:t> у </a:t>
            </a:r>
            <a:r>
              <a:rPr lang="ru-RU" sz="2800" b="1" dirty="0" err="1"/>
              <a:t>дисертації</a:t>
            </a:r>
            <a:r>
              <a:rPr lang="ru-RU" sz="2800" b="1" dirty="0"/>
              <a:t>.</a:t>
            </a:r>
          </a:p>
        </p:txBody>
      </p:sp>
      <p:pic>
        <p:nvPicPr>
          <p:cNvPr id="15362" name="Picture 2" descr="Планується, що встигнуть: перенесення робочих днів у 2022 році -  КАДРОВИК.UA. Головний кадровий журнал України.">
            <a:extLst>
              <a:ext uri="{FF2B5EF4-FFF2-40B4-BE49-F238E27FC236}">
                <a16:creationId xmlns:a16="http://schemas.microsoft.com/office/drawing/2014/main" id="{8B2A93A2-E304-45A8-BA1F-33F5A5EF5F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0715" y="4365358"/>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94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06FC676A-1E8A-4276-AEA8-E640AD7A0091}"/>
              </a:ext>
            </a:extLst>
          </p:cNvPr>
          <p:cNvSpPr>
            <a:spLocks noGrp="1"/>
          </p:cNvSpPr>
          <p:nvPr>
            <p:ph idx="1"/>
          </p:nvPr>
        </p:nvSpPr>
        <p:spPr>
          <a:xfrm>
            <a:off x="615463" y="2015732"/>
            <a:ext cx="10621106" cy="3450613"/>
          </a:xfrm>
        </p:spPr>
        <p:txBody>
          <a:bodyPr>
            <a:normAutofit/>
          </a:bodyPr>
          <a:lstStyle/>
          <a:p>
            <a:r>
              <a:rPr lang="ru-RU" sz="3200" b="1" dirty="0"/>
              <a:t>Наказ ректора про </a:t>
            </a:r>
            <a:r>
              <a:rPr lang="ru-RU" sz="3200" b="1" dirty="0" err="1"/>
              <a:t>видачу</a:t>
            </a:r>
            <a:r>
              <a:rPr lang="ru-RU" sz="3200" b="1" dirty="0"/>
              <a:t> диплома доктора </a:t>
            </a:r>
            <a:r>
              <a:rPr lang="ru-RU" sz="3200" b="1" dirty="0" err="1"/>
              <a:t>філософії</a:t>
            </a:r>
            <a:r>
              <a:rPr lang="ru-RU" sz="3200" b="1" dirty="0"/>
              <a:t> та </a:t>
            </a:r>
            <a:r>
              <a:rPr lang="ru-RU" sz="3200" b="1" dirty="0" err="1"/>
              <a:t>додатка</a:t>
            </a:r>
            <a:r>
              <a:rPr lang="ru-RU" sz="3200" b="1" dirty="0"/>
              <a:t> до </a:t>
            </a:r>
            <a:r>
              <a:rPr lang="ru-RU" sz="3200" b="1" dirty="0" err="1"/>
              <a:t>нього</a:t>
            </a:r>
            <a:r>
              <a:rPr lang="ru-RU" sz="3200" b="1" dirty="0"/>
              <a:t> </a:t>
            </a:r>
            <a:r>
              <a:rPr lang="ru-RU" sz="3200" b="1" dirty="0" err="1"/>
              <a:t>європейського</a:t>
            </a:r>
            <a:r>
              <a:rPr lang="ru-RU" sz="3200" b="1" dirty="0"/>
              <a:t> </a:t>
            </a:r>
            <a:r>
              <a:rPr lang="ru-RU" sz="3200" b="1" dirty="0" err="1"/>
              <a:t>зразка</a:t>
            </a:r>
            <a:r>
              <a:rPr lang="ru-RU" sz="3200" b="1" dirty="0"/>
              <a:t/>
            </a:r>
            <a:br>
              <a:rPr lang="ru-RU" sz="3200" b="1" dirty="0"/>
            </a:br>
            <a:r>
              <a:rPr lang="ru-RU" sz="2800" b="1" dirty="0"/>
              <a:t>(не </a:t>
            </a:r>
            <a:r>
              <a:rPr lang="ru-RU" sz="2800" b="1" dirty="0" err="1"/>
              <a:t>раніше</a:t>
            </a:r>
            <a:r>
              <a:rPr lang="ru-RU" sz="2800" b="1" dirty="0"/>
              <a:t> </a:t>
            </a:r>
            <a:r>
              <a:rPr lang="ru-RU" sz="2800" b="1" dirty="0" err="1"/>
              <a:t>ніж</a:t>
            </a:r>
            <a:r>
              <a:rPr lang="ru-RU" sz="2800" b="1" dirty="0"/>
              <a:t> через 15 </a:t>
            </a:r>
            <a:r>
              <a:rPr lang="ru-RU" sz="2800" b="1" dirty="0" err="1"/>
              <a:t>календарних</a:t>
            </a:r>
            <a:r>
              <a:rPr lang="ru-RU" sz="2800" b="1" dirty="0"/>
              <a:t> </a:t>
            </a:r>
            <a:r>
              <a:rPr lang="ru-RU" sz="2800" b="1" dirty="0" err="1"/>
              <a:t>днів</a:t>
            </a:r>
            <a:r>
              <a:rPr lang="ru-RU" sz="2800" b="1" dirty="0"/>
              <a:t> та не </a:t>
            </a:r>
            <a:r>
              <a:rPr lang="ru-RU" sz="2800" b="1" dirty="0" err="1"/>
              <a:t>пізніше</a:t>
            </a:r>
            <a:r>
              <a:rPr lang="ru-RU" sz="2800" b="1" dirty="0"/>
              <a:t> </a:t>
            </a:r>
            <a:r>
              <a:rPr lang="ru-RU" sz="2800" b="1" dirty="0" err="1"/>
              <a:t>ніж</a:t>
            </a:r>
            <a:r>
              <a:rPr lang="ru-RU" sz="2800" b="1" dirty="0"/>
              <a:t> через 30 </a:t>
            </a:r>
            <a:r>
              <a:rPr lang="ru-RU" sz="2800" b="1" dirty="0" err="1"/>
              <a:t>календарних</a:t>
            </a:r>
            <a:r>
              <a:rPr lang="ru-RU" sz="2800" b="1" dirty="0"/>
              <a:t> </a:t>
            </a:r>
            <a:r>
              <a:rPr lang="ru-RU" sz="2800" b="1" dirty="0" err="1"/>
              <a:t>днів</a:t>
            </a:r>
            <a:r>
              <a:rPr lang="ru-RU" sz="2800" b="1" dirty="0"/>
              <a:t> з дня </a:t>
            </a:r>
            <a:r>
              <a:rPr lang="ru-RU" sz="2800" b="1" dirty="0" err="1"/>
              <a:t>захисту</a:t>
            </a:r>
            <a:r>
              <a:rPr lang="ru-RU" sz="2800" b="1" dirty="0"/>
              <a:t> </a:t>
            </a:r>
            <a:r>
              <a:rPr lang="ru-RU" sz="2800" b="1" dirty="0" err="1"/>
              <a:t>дисертації</a:t>
            </a:r>
            <a:r>
              <a:rPr lang="ru-RU" sz="2800" b="1" dirty="0"/>
              <a:t>).</a:t>
            </a:r>
          </a:p>
        </p:txBody>
      </p:sp>
      <p:pic>
        <p:nvPicPr>
          <p:cNvPr id="4" name="Picture 2" descr="В університеті заплановано засідання спеціалізованої вченої ради для  проведення захисту дисертації з метою присудження ступеня доктора філософії  – ОДУВС">
            <a:extLst>
              <a:ext uri="{FF2B5EF4-FFF2-40B4-BE49-F238E27FC236}">
                <a16:creationId xmlns:a16="http://schemas.microsoft.com/office/drawing/2014/main" id="{A92B09FC-AF85-429C-8EFC-F61EF5EE1B5C}"/>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7946" y="160068"/>
            <a:ext cx="2884950" cy="189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78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3E7300C-A391-431B-9096-563BDDC91832}"/>
              </a:ext>
            </a:extLst>
          </p:cNvPr>
          <p:cNvSpPr>
            <a:spLocks noGrp="1"/>
          </p:cNvSpPr>
          <p:nvPr>
            <p:ph idx="1"/>
          </p:nvPr>
        </p:nvSpPr>
        <p:spPr>
          <a:xfrm>
            <a:off x="984738" y="2015731"/>
            <a:ext cx="10374923" cy="3734437"/>
          </a:xfrm>
        </p:spPr>
        <p:txBody>
          <a:bodyPr>
            <a:normAutofit/>
          </a:bodyPr>
          <a:lstStyle/>
          <a:p>
            <a:r>
              <a:rPr lang="uk-UA" sz="3200" b="1" u="sng"/>
              <a:t>Протягом 10 робочих днів з дня видачі диплома </a:t>
            </a:r>
            <a:r>
              <a:rPr lang="uk-UA" sz="2800" b="1"/>
              <a:t>доктора філософії заклад додає </a:t>
            </a:r>
            <a:r>
              <a:rPr lang="uk-UA" sz="3200" b="1" u="sng"/>
              <a:t>копію рішення разової ради про присудження ступеня доктора філософії, </a:t>
            </a:r>
            <a:r>
              <a:rPr lang="uk-UA" sz="2800" b="1"/>
              <a:t>засвідчену головою разової ради, до примірника дисертації, що зберігається у бібліотеці закладу.</a:t>
            </a:r>
          </a:p>
        </p:txBody>
      </p:sp>
      <p:pic>
        <p:nvPicPr>
          <p:cNvPr id="4098" name="Picture 2" descr="В університеті заплановано засідання спеціалізованої вченої ради для  проведення захисту дисертації з метою присудження ступеня доктора філософії  – ОДУВС">
            <a:extLst>
              <a:ext uri="{FF2B5EF4-FFF2-40B4-BE49-F238E27FC236}">
                <a16:creationId xmlns:a16="http://schemas.microsoft.com/office/drawing/2014/main" id="{7132B873-06DF-4425-BD02-F243F5B3AAB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9297946" y="160068"/>
            <a:ext cx="2884950" cy="1895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25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266F89D-CAF9-4F21-9EF2-67D1B1011E81}"/>
              </a:ext>
            </a:extLst>
          </p:cNvPr>
          <p:cNvSpPr>
            <a:spLocks noGrp="1"/>
          </p:cNvSpPr>
          <p:nvPr>
            <p:ph type="title"/>
          </p:nvPr>
        </p:nvSpPr>
        <p:spPr>
          <a:xfrm>
            <a:off x="1451579" y="575919"/>
            <a:ext cx="9603275" cy="1049235"/>
          </a:xfrm>
        </p:spPr>
        <p:txBody>
          <a:bodyPr>
            <a:normAutofit/>
          </a:bodyPr>
          <a:lstStyle/>
          <a:p>
            <a:pPr algn="ctr"/>
            <a:r>
              <a:rPr lang="uk-UA" b="1"/>
              <a:t>Скасування рішення разової ради</a:t>
            </a:r>
            <a:br>
              <a:rPr lang="uk-UA" b="1"/>
            </a:br>
            <a:r>
              <a:rPr lang="uk-UA" b="1"/>
              <a:t>про присудження ступеня доктора філософії</a:t>
            </a:r>
          </a:p>
        </p:txBody>
      </p:sp>
      <p:sp>
        <p:nvSpPr>
          <p:cNvPr id="3" name="Объект 2">
            <a:extLst>
              <a:ext uri="{FF2B5EF4-FFF2-40B4-BE49-F238E27FC236}">
                <a16:creationId xmlns:a16="http://schemas.microsoft.com/office/drawing/2014/main" id="{A434F5B8-BFEA-4BB5-BFAF-A3D97041D15D}"/>
              </a:ext>
            </a:extLst>
          </p:cNvPr>
          <p:cNvSpPr>
            <a:spLocks noGrp="1"/>
          </p:cNvSpPr>
          <p:nvPr>
            <p:ph idx="1"/>
          </p:nvPr>
        </p:nvSpPr>
        <p:spPr>
          <a:xfrm>
            <a:off x="316523" y="2015732"/>
            <a:ext cx="11535507" cy="3963037"/>
          </a:xfrm>
        </p:spPr>
        <p:txBody>
          <a:bodyPr>
            <a:normAutofit fontScale="92500" lnSpcReduction="10000"/>
          </a:bodyPr>
          <a:lstStyle/>
          <a:p>
            <a:pPr>
              <a:tabLst>
                <a:tab pos="544513" algn="l"/>
              </a:tabLst>
            </a:pPr>
            <a:r>
              <a:rPr lang="uk-UA" b="1"/>
              <a:t>1.	</a:t>
            </a:r>
            <a:r>
              <a:rPr lang="uk-UA" sz="2400" b="1"/>
              <a:t>У зв’язку з порушенням процедури захисту дисертації: </a:t>
            </a:r>
            <a:endParaRPr lang="uk-UA" b="1"/>
          </a:p>
          <a:p>
            <a:pPr marL="896938" indent="-352425">
              <a:buNone/>
            </a:pPr>
            <a:r>
              <a:rPr lang="uk-UA" sz="1600" b="1"/>
              <a:t>-	</a:t>
            </a:r>
            <a:r>
              <a:rPr lang="uk-UA" sz="1900" b="1"/>
              <a:t>Заклад, який утворив раду </a:t>
            </a:r>
            <a:r>
              <a:rPr lang="uk-UA" sz="1600" b="1"/>
              <a:t>(у разі надходження повідомлення будь-якою особою, яка є суб’єктом наукової і науково-технічної діяльності, щодо порушення </a:t>
            </a:r>
            <a:r>
              <a:rPr lang="uk-UA" sz="1900" b="1"/>
              <a:t>процедури протягом 15 календарних днів</a:t>
            </a:r>
            <a:r>
              <a:rPr lang="uk-UA" sz="1600" b="1"/>
              <a:t>);</a:t>
            </a:r>
          </a:p>
          <a:p>
            <a:pPr marL="896938" indent="-352425">
              <a:buNone/>
            </a:pPr>
            <a:r>
              <a:rPr lang="uk-UA" sz="1600" b="1"/>
              <a:t>-	</a:t>
            </a:r>
            <a:r>
              <a:rPr lang="uk-UA" sz="1900" b="1"/>
              <a:t>Національне агентство </a:t>
            </a:r>
            <a:r>
              <a:rPr lang="uk-UA" sz="1600" b="1"/>
              <a:t>(у разі надходження повідомлення будь-якою особою, яка є суб’єктом наукової і науково-технічної діяльності, щодо порушення процедури </a:t>
            </a:r>
            <a:r>
              <a:rPr lang="uk-UA" sz="1900" b="1"/>
              <a:t>протягом 6 місяців з дня видання наказу закладу про видачу здобувачеві диплома доктора філософії</a:t>
            </a:r>
            <a:r>
              <a:rPr lang="uk-UA" sz="1600" b="1"/>
              <a:t>).</a:t>
            </a:r>
          </a:p>
          <a:p>
            <a:endParaRPr lang="uk-UA" sz="1600" b="1"/>
          </a:p>
          <a:p>
            <a:pPr>
              <a:lnSpc>
                <a:spcPct val="130000"/>
              </a:lnSpc>
              <a:tabLst>
                <a:tab pos="544513" algn="l"/>
              </a:tabLst>
            </a:pPr>
            <a:r>
              <a:rPr lang="uk-UA" b="1"/>
              <a:t>2.	У зв’язку із встановленням фактів академічного плагіату, фабрикації, фальсифікації</a:t>
            </a:r>
          </a:p>
          <a:p>
            <a:pPr marL="896938" indent="-352425">
              <a:buNone/>
            </a:pPr>
            <a:r>
              <a:rPr lang="uk-UA" sz="1600" b="1"/>
              <a:t>-	</a:t>
            </a:r>
            <a:r>
              <a:rPr lang="uk-UA" sz="1900" b="1"/>
              <a:t>Заклад, який утворив раду </a:t>
            </a:r>
            <a:r>
              <a:rPr lang="uk-UA" sz="1600" b="1"/>
              <a:t>(у разі надходження повідомлення будь-якою особою, яка є суб’єктом наукової і науково-технічної діяльності, незалежно від строку, що минув після присудження разовою радою ступеня доктора філософії).</a:t>
            </a:r>
          </a:p>
          <a:p>
            <a:endParaRPr lang="uk-UA" sz="1600" b="1"/>
          </a:p>
        </p:txBody>
      </p:sp>
    </p:spTree>
    <p:extLst>
      <p:ext uri="{BB962C8B-B14F-4D97-AF65-F5344CB8AC3E}">
        <p14:creationId xmlns:p14="http://schemas.microsoft.com/office/powerpoint/2010/main" val="2467043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251D03-B8A4-4161-901B-F0C6B030FD08}"/>
              </a:ext>
            </a:extLst>
          </p:cNvPr>
          <p:cNvSpPr>
            <a:spLocks noGrp="1"/>
          </p:cNvSpPr>
          <p:nvPr>
            <p:ph type="title"/>
          </p:nvPr>
        </p:nvSpPr>
        <p:spPr>
          <a:xfrm>
            <a:off x="1294362" y="851077"/>
            <a:ext cx="9603275" cy="1049235"/>
          </a:xfrm>
        </p:spPr>
        <p:txBody>
          <a:bodyPr>
            <a:normAutofit/>
          </a:bodyPr>
          <a:lstStyle/>
          <a:p>
            <a:pPr algn="ctr"/>
            <a:r>
              <a:rPr lang="ru-RU" sz="4000" dirty="0" err="1">
                <a:solidFill>
                  <a:schemeClr val="accent2">
                    <a:lumMod val="75000"/>
                  </a:schemeClr>
                </a:solidFill>
                <a:effectLst>
                  <a:outerShdw blurRad="38100" dist="38100" dir="2700000" algn="tl">
                    <a:srgbClr val="000000">
                      <a:alpha val="43137"/>
                    </a:srgbClr>
                  </a:outerShdw>
                </a:effectLst>
                <a:latin typeface="+mn-lt"/>
              </a:rPr>
              <a:t>Дякую</a:t>
            </a:r>
            <a:r>
              <a:rPr lang="ru-RU" sz="4000" dirty="0">
                <a:solidFill>
                  <a:schemeClr val="accent2">
                    <a:lumMod val="75000"/>
                  </a:schemeClr>
                </a:solidFill>
                <a:effectLst>
                  <a:outerShdw blurRad="38100" dist="38100" dir="2700000" algn="tl">
                    <a:srgbClr val="000000">
                      <a:alpha val="43137"/>
                    </a:srgbClr>
                  </a:outerShdw>
                </a:effectLst>
                <a:latin typeface="+mn-lt"/>
              </a:rPr>
              <a:t> За </a:t>
            </a:r>
            <a:r>
              <a:rPr lang="ru-RU" sz="4000" dirty="0" err="1">
                <a:solidFill>
                  <a:schemeClr val="accent2">
                    <a:lumMod val="75000"/>
                  </a:schemeClr>
                </a:solidFill>
                <a:effectLst>
                  <a:outerShdw blurRad="38100" dist="38100" dir="2700000" algn="tl">
                    <a:srgbClr val="000000">
                      <a:alpha val="43137"/>
                    </a:srgbClr>
                  </a:outerShdw>
                </a:effectLst>
                <a:latin typeface="+mn-lt"/>
              </a:rPr>
              <a:t>увагу</a:t>
            </a:r>
            <a:endParaRPr lang="ru-RU" sz="4000" dirty="0">
              <a:solidFill>
                <a:schemeClr val="accent2">
                  <a:lumMod val="75000"/>
                </a:schemeClr>
              </a:solidFill>
              <a:effectLst>
                <a:outerShdw blurRad="38100" dist="38100" dir="2700000" algn="tl">
                  <a:srgbClr val="000000">
                    <a:alpha val="43137"/>
                  </a:srgbClr>
                </a:outerShdw>
              </a:effectLst>
              <a:latin typeface="+mn-lt"/>
            </a:endParaRPr>
          </a:p>
        </p:txBody>
      </p:sp>
      <p:pic>
        <p:nvPicPr>
          <p:cNvPr id="4" name="Picture 2" descr="В університеті заплановано засідання спеціалізованої вченої ради для  проведення захисту дисертації з метою присудження ступеня доктора філософії  – ОДУВС">
            <a:extLst>
              <a:ext uri="{FF2B5EF4-FFF2-40B4-BE49-F238E27FC236}">
                <a16:creationId xmlns:a16="http://schemas.microsoft.com/office/drawing/2014/main" id="{072C4DA6-C5F2-48A7-86E8-E7027952C52B}"/>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34508" y="2246571"/>
            <a:ext cx="4900425" cy="3219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800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370CEEB-2CAC-4ED2-8D03-E9FCE142C940}"/>
              </a:ext>
            </a:extLst>
          </p:cNvPr>
          <p:cNvSpPr>
            <a:spLocks noGrp="1"/>
          </p:cNvSpPr>
          <p:nvPr>
            <p:ph type="title"/>
          </p:nvPr>
        </p:nvSpPr>
        <p:spPr>
          <a:xfrm>
            <a:off x="1451579" y="611089"/>
            <a:ext cx="9603275" cy="1049235"/>
          </a:xfrm>
        </p:spPr>
        <p:txBody>
          <a:bodyPr>
            <a:normAutofit fontScale="90000"/>
          </a:bodyPr>
          <a:lstStyle/>
          <a:p>
            <a:r>
              <a:rPr lang="uk-UA" b="1"/>
              <a:t>Наукові результати дисертації повинні бути висвітлені не менше ніж у 3 наукових публікаціях здобувача, до яких зараховуються:</a:t>
            </a:r>
          </a:p>
        </p:txBody>
      </p:sp>
      <p:sp>
        <p:nvSpPr>
          <p:cNvPr id="3" name="Объект 2">
            <a:extLst>
              <a:ext uri="{FF2B5EF4-FFF2-40B4-BE49-F238E27FC236}">
                <a16:creationId xmlns:a16="http://schemas.microsoft.com/office/drawing/2014/main" id="{F903FB9D-58BF-418C-8BB6-291500566411}"/>
              </a:ext>
            </a:extLst>
          </p:cNvPr>
          <p:cNvSpPr>
            <a:spLocks noGrp="1"/>
          </p:cNvSpPr>
          <p:nvPr>
            <p:ph idx="1"/>
          </p:nvPr>
        </p:nvSpPr>
        <p:spPr>
          <a:xfrm>
            <a:off x="328247" y="1892637"/>
            <a:ext cx="11535506" cy="4231179"/>
          </a:xfrm>
        </p:spPr>
        <p:txBody>
          <a:bodyPr>
            <a:normAutofit fontScale="85000" lnSpcReduction="20000"/>
          </a:bodyPr>
          <a:lstStyle/>
          <a:p>
            <a:pPr marL="352425" indent="-352425">
              <a:buNone/>
              <a:tabLst>
                <a:tab pos="544513" algn="l"/>
              </a:tabLst>
            </a:pPr>
            <a:r>
              <a:rPr lang="uk-UA" sz="2400" b="1" dirty="0">
                <a:solidFill>
                  <a:schemeClr val="accent2">
                    <a:lumMod val="75000"/>
                  </a:schemeClr>
                </a:solidFill>
              </a:rPr>
              <a:t>1)</a:t>
            </a:r>
            <a:r>
              <a:rPr lang="uk-UA" sz="2400" b="1" dirty="0"/>
              <a:t>	</a:t>
            </a:r>
            <a:r>
              <a:rPr lang="uk-UA" sz="2600" b="1" u="sng" dirty="0"/>
              <a:t>статті у наукових виданнях, включених на дату опублікування до переліку наукових фахових видань України. </a:t>
            </a:r>
            <a:r>
              <a:rPr lang="uk-UA" sz="2400" b="1" dirty="0"/>
              <a:t>Якщо число співавторів у такій статті (разом із здобувачем) становить більше двох осіб, така стаття прирівнюється до 0,5 публікації;</a:t>
            </a:r>
          </a:p>
          <a:p>
            <a:pPr marL="352425" indent="-352425">
              <a:buNone/>
              <a:tabLst>
                <a:tab pos="544513" algn="l"/>
              </a:tabLst>
            </a:pPr>
            <a:r>
              <a:rPr lang="uk-UA" sz="2400" b="1" dirty="0">
                <a:solidFill>
                  <a:schemeClr val="accent2">
                    <a:lumMod val="75000"/>
                  </a:schemeClr>
                </a:solidFill>
              </a:rPr>
              <a:t>2)</a:t>
            </a:r>
            <a:r>
              <a:rPr lang="uk-UA" sz="2400" b="1" dirty="0"/>
              <a:t>	</a:t>
            </a:r>
            <a:r>
              <a:rPr lang="uk-UA" sz="2800" b="1" u="sng" dirty="0" smtClean="0"/>
              <a:t>статті у періодичних наукових виданнях, проіндексованих у базах даних </a:t>
            </a:r>
            <a:r>
              <a:rPr lang="uk-UA" sz="2400" b="1" dirty="0"/>
              <a:t/>
            </a:r>
            <a:br>
              <a:rPr lang="uk-UA" sz="2400" b="1" dirty="0"/>
            </a:br>
            <a:r>
              <a:rPr lang="uk-UA" sz="2400" b="1" dirty="0" err="1"/>
              <a:t>Web</a:t>
            </a:r>
            <a:r>
              <a:rPr lang="uk-UA" sz="2400" b="1" dirty="0"/>
              <a:t> </a:t>
            </a:r>
            <a:r>
              <a:rPr lang="uk-UA" sz="2400" b="1" dirty="0" err="1"/>
              <a:t>of</a:t>
            </a:r>
            <a:r>
              <a:rPr lang="uk-UA" sz="2400" b="1" dirty="0"/>
              <a:t> </a:t>
            </a:r>
            <a:r>
              <a:rPr lang="uk-UA" sz="2400" b="1" dirty="0" err="1"/>
              <a:t>Science</a:t>
            </a:r>
            <a:r>
              <a:rPr lang="uk-UA" sz="2400" b="1" dirty="0"/>
              <a:t> </a:t>
            </a:r>
            <a:r>
              <a:rPr lang="uk-UA" sz="2400" b="1" dirty="0" err="1"/>
              <a:t>Core</a:t>
            </a:r>
            <a:r>
              <a:rPr lang="uk-UA" sz="2400" b="1" dirty="0"/>
              <a:t> </a:t>
            </a:r>
            <a:r>
              <a:rPr lang="uk-UA" sz="2400" b="1" dirty="0" err="1" smtClean="0"/>
              <a:t>Collection</a:t>
            </a:r>
            <a:r>
              <a:rPr lang="uk-UA" sz="2400" b="1" dirty="0" smtClean="0"/>
              <a:t> </a:t>
            </a:r>
            <a:r>
              <a:rPr lang="uk-UA" sz="2400" b="1" dirty="0"/>
              <a:t>та/або </a:t>
            </a:r>
            <a:r>
              <a:rPr lang="uk-UA" sz="2400" b="1" dirty="0" err="1"/>
              <a:t>Scopus</a:t>
            </a:r>
            <a:r>
              <a:rPr lang="uk-UA" sz="2400" b="1" dirty="0"/>
              <a:t> (крім видань держави, визнаної Верховною Радою України державою-агресором);</a:t>
            </a:r>
          </a:p>
          <a:p>
            <a:pPr marL="352425" indent="-352425">
              <a:buNone/>
              <a:tabLst>
                <a:tab pos="544513" algn="l"/>
              </a:tabLst>
            </a:pPr>
            <a:r>
              <a:rPr lang="uk-UA" sz="2400" b="1" dirty="0">
                <a:solidFill>
                  <a:schemeClr val="accent2">
                    <a:lumMod val="75000"/>
                  </a:schemeClr>
                </a:solidFill>
              </a:rPr>
              <a:t>3)</a:t>
            </a:r>
            <a:r>
              <a:rPr lang="uk-UA" sz="2400" b="1" dirty="0"/>
              <a:t>	</a:t>
            </a:r>
            <a:r>
              <a:rPr lang="uk-UA" sz="2800" b="1" u="sng" dirty="0"/>
              <a:t>не більше одного патенту на винахід, що пройшов кваліфікаційну експертизу та безпосередньо стосується наукових результатів дисертації </a:t>
            </a:r>
            <a:r>
              <a:rPr lang="uk-UA" sz="2400" b="1" dirty="0"/>
              <a:t>(прирівнюється до однієї публікації);</a:t>
            </a:r>
          </a:p>
          <a:p>
            <a:pPr marL="352425" indent="-352425">
              <a:buNone/>
              <a:tabLst>
                <a:tab pos="544513" algn="l"/>
              </a:tabLst>
            </a:pPr>
            <a:r>
              <a:rPr lang="uk-UA" sz="2400" b="1" dirty="0">
                <a:solidFill>
                  <a:schemeClr val="accent2">
                    <a:lumMod val="75000"/>
                  </a:schemeClr>
                </a:solidFill>
              </a:rPr>
              <a:t>4)	</a:t>
            </a:r>
            <a:r>
              <a:rPr lang="uk-UA" sz="2800" b="1" u="sng" dirty="0"/>
              <a:t>одноосібні монографії (або одноосібні розділи монографій), що рекомендовані до друку вченими радами закладів та пройшли рецензування.</a:t>
            </a:r>
          </a:p>
          <a:p>
            <a:endParaRPr lang="uk-UA" sz="2400" b="1" dirty="0"/>
          </a:p>
        </p:txBody>
      </p:sp>
    </p:spTree>
    <p:extLst>
      <p:ext uri="{BB962C8B-B14F-4D97-AF65-F5344CB8AC3E}">
        <p14:creationId xmlns:p14="http://schemas.microsoft.com/office/powerpoint/2010/main" val="710119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59D758-9C81-48DA-9988-0FDF2E102E0C}"/>
              </a:ext>
            </a:extLst>
          </p:cNvPr>
          <p:cNvSpPr>
            <a:spLocks noGrp="1"/>
          </p:cNvSpPr>
          <p:nvPr>
            <p:ph type="title"/>
          </p:nvPr>
        </p:nvSpPr>
        <p:spPr/>
        <p:txBody>
          <a:bodyPr/>
          <a:lstStyle/>
          <a:p>
            <a:r>
              <a:rPr lang="en-US" dirty="0" smtClean="0"/>
              <a:t>  </a:t>
            </a:r>
            <a:endParaRPr lang="ru-RU" dirty="0"/>
          </a:p>
        </p:txBody>
      </p:sp>
      <p:sp>
        <p:nvSpPr>
          <p:cNvPr id="3" name="Объект 2">
            <a:extLst>
              <a:ext uri="{FF2B5EF4-FFF2-40B4-BE49-F238E27FC236}">
                <a16:creationId xmlns:a16="http://schemas.microsoft.com/office/drawing/2014/main" id="{8BC9F451-0DAB-4D10-BD59-8321D6BBC69F}"/>
              </a:ext>
            </a:extLst>
          </p:cNvPr>
          <p:cNvSpPr>
            <a:spLocks noGrp="1"/>
          </p:cNvSpPr>
          <p:nvPr>
            <p:ph idx="1"/>
          </p:nvPr>
        </p:nvSpPr>
        <p:spPr/>
        <p:txBody>
          <a:bodyPr>
            <a:normAutofit/>
          </a:bodyPr>
          <a:lstStyle/>
          <a:p>
            <a:r>
              <a:rPr lang="uk-UA" sz="2800" b="1"/>
              <a:t>Не вважається самоплагіатом використання здобувачем своїх наукових праць у тексті дисертації без посилання на ці праці, якщо вони попередньо опубліковані з метою висвітлення в них основних наукових результатів дисертації та вказані здобувачем в анотації дисертації.</a:t>
            </a:r>
          </a:p>
        </p:txBody>
      </p:sp>
      <p:pic>
        <p:nvPicPr>
          <p:cNvPr id="6146" name="Picture 2" descr="Плагиат в научных статьях | Издательство &amp;quot;Русайнс&amp;quot;">
            <a:extLst>
              <a:ext uri="{FF2B5EF4-FFF2-40B4-BE49-F238E27FC236}">
                <a16:creationId xmlns:a16="http://schemas.microsoft.com/office/drawing/2014/main" id="{76C4F359-FB9F-4B95-8243-FAF23C94B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31"/>
            <a:ext cx="3614087" cy="1584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751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61131E3-02FB-404D-8ED5-137C7094B38C}"/>
              </a:ext>
            </a:extLst>
          </p:cNvPr>
          <p:cNvSpPr>
            <a:spLocks noGrp="1"/>
          </p:cNvSpPr>
          <p:nvPr>
            <p:ph type="title"/>
          </p:nvPr>
        </p:nvSpPr>
        <p:spPr>
          <a:xfrm>
            <a:off x="684754" y="342420"/>
            <a:ext cx="11136923" cy="1049235"/>
          </a:xfrm>
        </p:spPr>
        <p:txBody>
          <a:bodyPr>
            <a:normAutofit fontScale="90000"/>
          </a:bodyPr>
          <a:lstStyle/>
          <a:p>
            <a:r>
              <a:rPr lang="uk-UA" b="1" dirty="0"/>
              <a:t>Висновок про наукову новизну, теоретичне та практичне значення результатів дисертації дає структурний підрозділ (кафедра), де здійснювалась підготовка аспіранта</a:t>
            </a:r>
          </a:p>
        </p:txBody>
      </p:sp>
      <p:sp>
        <p:nvSpPr>
          <p:cNvPr id="3" name="Объект 2">
            <a:extLst>
              <a:ext uri="{FF2B5EF4-FFF2-40B4-BE49-F238E27FC236}">
                <a16:creationId xmlns:a16="http://schemas.microsoft.com/office/drawing/2014/main" id="{E5278944-1BB9-4D72-BC0D-6535B20524AD}"/>
              </a:ext>
            </a:extLst>
          </p:cNvPr>
          <p:cNvSpPr>
            <a:spLocks noGrp="1"/>
          </p:cNvSpPr>
          <p:nvPr>
            <p:ph idx="1"/>
          </p:nvPr>
        </p:nvSpPr>
        <p:spPr>
          <a:xfrm>
            <a:off x="684755" y="2461846"/>
            <a:ext cx="11136922" cy="3004499"/>
          </a:xfrm>
        </p:spPr>
        <p:txBody>
          <a:bodyPr/>
          <a:lstStyle/>
          <a:p>
            <a:r>
              <a:rPr lang="uk-UA" sz="2800" b="1" dirty="0"/>
              <a:t>Висновок підписує головуючий засідання структурного підрозділу (кафедри) з попередньої експертизи результатів дисертації</a:t>
            </a:r>
          </a:p>
        </p:txBody>
      </p:sp>
      <p:pic>
        <p:nvPicPr>
          <p:cNvPr id="9218" name="Picture 2" descr="Оформлення Дисертації PHD | Корисні Рекомендації + Правила">
            <a:extLst>
              <a:ext uri="{FF2B5EF4-FFF2-40B4-BE49-F238E27FC236}">
                <a16:creationId xmlns:a16="http://schemas.microsoft.com/office/drawing/2014/main" id="{9CBAFF9D-D2BE-4B07-B001-DB0AF4FF9E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608" y="4244925"/>
            <a:ext cx="2904392" cy="1742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0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4105D83-F7C6-4B19-B66B-756118F25931}"/>
              </a:ext>
            </a:extLst>
          </p:cNvPr>
          <p:cNvSpPr>
            <a:spLocks noGrp="1"/>
          </p:cNvSpPr>
          <p:nvPr>
            <p:ph type="title"/>
          </p:nvPr>
        </p:nvSpPr>
        <p:spPr>
          <a:xfrm>
            <a:off x="1092130" y="157118"/>
            <a:ext cx="8652249" cy="1049235"/>
          </a:xfrm>
        </p:spPr>
        <p:txBody>
          <a:bodyPr>
            <a:normAutofit fontScale="90000"/>
          </a:bodyPr>
          <a:lstStyle/>
          <a:p>
            <a:r>
              <a:rPr lang="uk-UA" b="1" dirty="0"/>
              <a:t>Документи, які подаються до структурного підрозділу (кафедри) з метою отримання висновку про наукову новизну, теоретичне та практичне значення результатів дисертації:</a:t>
            </a:r>
          </a:p>
        </p:txBody>
      </p:sp>
      <p:graphicFrame>
        <p:nvGraphicFramePr>
          <p:cNvPr id="4" name="Объект 3">
            <a:extLst>
              <a:ext uri="{FF2B5EF4-FFF2-40B4-BE49-F238E27FC236}">
                <a16:creationId xmlns:a16="http://schemas.microsoft.com/office/drawing/2014/main" id="{DD9060A6-939B-45E1-BAB5-81A50F6BB80A}"/>
              </a:ext>
            </a:extLst>
          </p:cNvPr>
          <p:cNvGraphicFramePr>
            <a:graphicFrameLocks noGrp="1"/>
          </p:cNvGraphicFramePr>
          <p:nvPr>
            <p:ph idx="1"/>
            <p:extLst>
              <p:ext uri="{D42A27DB-BD31-4B8C-83A1-F6EECF244321}">
                <p14:modId xmlns:p14="http://schemas.microsoft.com/office/powerpoint/2010/main" val="1957417583"/>
              </p:ext>
            </p:extLst>
          </p:nvPr>
        </p:nvGraphicFramePr>
        <p:xfrm>
          <a:off x="1092130" y="2191578"/>
          <a:ext cx="10322169"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42" name="Picture 2" descr="Кандадтська Докторська">
            <a:extLst>
              <a:ext uri="{FF2B5EF4-FFF2-40B4-BE49-F238E27FC236}">
                <a16:creationId xmlns:a16="http://schemas.microsoft.com/office/drawing/2014/main" id="{41FDE638-6782-44B1-81F4-13585A76E3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03827" y="131221"/>
            <a:ext cx="2088173" cy="156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90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556CF90-AE40-4CD4-85B6-C4D21AFBC401}"/>
              </a:ext>
            </a:extLst>
          </p:cNvPr>
          <p:cNvSpPr>
            <a:spLocks noGrp="1"/>
          </p:cNvSpPr>
          <p:nvPr>
            <p:ph idx="1"/>
          </p:nvPr>
        </p:nvSpPr>
        <p:spPr>
          <a:xfrm>
            <a:off x="158262" y="2209163"/>
            <a:ext cx="11875475" cy="4037749"/>
          </a:xfrm>
        </p:spPr>
        <p:txBody>
          <a:bodyPr>
            <a:normAutofit/>
          </a:bodyPr>
          <a:lstStyle/>
          <a:p>
            <a:r>
              <a:rPr lang="uk-UA" sz="2800" b="1" dirty="0"/>
              <a:t>Здобувач за наявності поважних причин (за станом здоров’я, сімейними обставинами тощо) за письмовою заявою має право на отримання висновку про наукову новизну, теоретичне та практичне значення результатів дисертації та проведення захисту дисертації в разовій раді </a:t>
            </a:r>
            <a:r>
              <a:rPr lang="uk-UA" sz="3200" b="1" u="sng" dirty="0"/>
              <a:t>протягом двох років після відрахування з аспірантури</a:t>
            </a:r>
            <a:endParaRPr lang="uk-UA" sz="2800" b="1" u="sng" dirty="0"/>
          </a:p>
        </p:txBody>
      </p:sp>
      <p:pic>
        <p:nvPicPr>
          <p:cNvPr id="11266" name="Picture 2" descr="Смена научного">
            <a:extLst>
              <a:ext uri="{FF2B5EF4-FFF2-40B4-BE49-F238E27FC236}">
                <a16:creationId xmlns:a16="http://schemas.microsoft.com/office/drawing/2014/main" id="{147B9555-1510-408B-9BBB-3D0FBFC11A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6368" y="0"/>
            <a:ext cx="2555631" cy="1704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01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AA99670-B693-438B-BD62-A5BB1FE153A3}"/>
              </a:ext>
            </a:extLst>
          </p:cNvPr>
          <p:cNvSpPr>
            <a:spLocks noGrp="1"/>
          </p:cNvSpPr>
          <p:nvPr>
            <p:ph type="title"/>
          </p:nvPr>
        </p:nvSpPr>
        <p:spPr>
          <a:xfrm>
            <a:off x="284284" y="342420"/>
            <a:ext cx="11623431" cy="1049235"/>
          </a:xfrm>
        </p:spPr>
        <p:txBody>
          <a:bodyPr>
            <a:normAutofit fontScale="90000"/>
          </a:bodyPr>
          <a:lstStyle/>
          <a:p>
            <a:r>
              <a:rPr lang="uk-UA" b="1" dirty="0"/>
              <a:t>Разова рада утворюється рішенням вченої ради університету </a:t>
            </a:r>
            <a:r>
              <a:rPr lang="uk-UA" b="1" i="1" cap="none" dirty="0"/>
              <a:t>(не пізніше 2-х місяців з дня отримання заяви здобувача).</a:t>
            </a:r>
            <a:br>
              <a:rPr lang="uk-UA" b="1" i="1" cap="none" dirty="0"/>
            </a:br>
            <a:r>
              <a:rPr lang="uk-UA" b="1" dirty="0"/>
              <a:t>Рішення вченої ради вводиться в дію наказом ректора</a:t>
            </a:r>
            <a:br>
              <a:rPr lang="uk-UA" b="1" dirty="0"/>
            </a:br>
            <a:endParaRPr lang="uk-UA" b="1" dirty="0"/>
          </a:p>
        </p:txBody>
      </p:sp>
      <p:sp>
        <p:nvSpPr>
          <p:cNvPr id="3" name="Объект 2">
            <a:extLst>
              <a:ext uri="{FF2B5EF4-FFF2-40B4-BE49-F238E27FC236}">
                <a16:creationId xmlns:a16="http://schemas.microsoft.com/office/drawing/2014/main" id="{0E89DBC0-746D-41B9-8BAF-CAFEEA1EEC8E}"/>
              </a:ext>
            </a:extLst>
          </p:cNvPr>
          <p:cNvSpPr>
            <a:spLocks noGrp="1"/>
          </p:cNvSpPr>
          <p:nvPr>
            <p:ph idx="1"/>
          </p:nvPr>
        </p:nvSpPr>
        <p:spPr>
          <a:xfrm>
            <a:off x="284284" y="2015731"/>
            <a:ext cx="11761178" cy="4015791"/>
          </a:xfrm>
        </p:spPr>
        <p:txBody>
          <a:bodyPr>
            <a:normAutofit fontScale="92500"/>
          </a:bodyPr>
          <a:lstStyle/>
          <a:p>
            <a:pPr marL="0" indent="0">
              <a:buNone/>
            </a:pPr>
            <a:r>
              <a:rPr lang="uk-UA" sz="2400" b="1" dirty="0"/>
              <a:t>Документи, які подаються здобувачем до вченої ради університету:</a:t>
            </a:r>
          </a:p>
          <a:p>
            <a:pPr marL="0" indent="0">
              <a:buNone/>
              <a:tabLst>
                <a:tab pos="439738" algn="l"/>
              </a:tabLst>
            </a:pPr>
            <a:r>
              <a:rPr lang="uk-UA" sz="2400" b="1" dirty="0">
                <a:solidFill>
                  <a:schemeClr val="accent2">
                    <a:lumMod val="75000"/>
                  </a:schemeClr>
                </a:solidFill>
              </a:rPr>
              <a:t>1.</a:t>
            </a:r>
            <a:r>
              <a:rPr lang="uk-UA" sz="2400" b="1" dirty="0"/>
              <a:t>	Заява на ім’я голови вченої ради університету</a:t>
            </a:r>
          </a:p>
          <a:p>
            <a:pPr marL="0" indent="0">
              <a:buNone/>
              <a:tabLst>
                <a:tab pos="439738" algn="l"/>
              </a:tabLst>
            </a:pPr>
            <a:r>
              <a:rPr lang="uk-UA" sz="2400" b="1" dirty="0">
                <a:solidFill>
                  <a:schemeClr val="accent2">
                    <a:lumMod val="75000"/>
                  </a:schemeClr>
                </a:solidFill>
              </a:rPr>
              <a:t>2.</a:t>
            </a:r>
            <a:r>
              <a:rPr lang="uk-UA" sz="2400" b="1" dirty="0"/>
              <a:t>	Дисертація в друкованому та електронному вигляді</a:t>
            </a:r>
          </a:p>
          <a:p>
            <a:pPr marL="0" indent="0">
              <a:buNone/>
              <a:tabLst>
                <a:tab pos="439738" algn="l"/>
              </a:tabLst>
            </a:pPr>
            <a:r>
              <a:rPr lang="uk-UA" sz="2400" b="1" dirty="0">
                <a:solidFill>
                  <a:schemeClr val="accent2">
                    <a:lumMod val="75000"/>
                  </a:schemeClr>
                </a:solidFill>
              </a:rPr>
              <a:t>3.</a:t>
            </a:r>
            <a:r>
              <a:rPr lang="uk-UA" sz="2400" b="1" dirty="0"/>
              <a:t>	Копії наукових публікацій, в яких висвітлено наукові результати дисертації</a:t>
            </a:r>
          </a:p>
          <a:p>
            <a:pPr marL="0" indent="0">
              <a:buNone/>
              <a:tabLst>
                <a:tab pos="439738" algn="l"/>
              </a:tabLst>
            </a:pPr>
            <a:r>
              <a:rPr lang="uk-UA" sz="2400" b="1" dirty="0">
                <a:solidFill>
                  <a:schemeClr val="accent2">
                    <a:lumMod val="75000"/>
                  </a:schemeClr>
                </a:solidFill>
              </a:rPr>
              <a:t>4.	</a:t>
            </a:r>
            <a:r>
              <a:rPr lang="uk-UA" sz="2400" b="1" dirty="0"/>
              <a:t>Академічна довідка</a:t>
            </a:r>
          </a:p>
          <a:p>
            <a:pPr marL="0" indent="0">
              <a:buNone/>
              <a:tabLst>
                <a:tab pos="439738" algn="l"/>
              </a:tabLst>
            </a:pPr>
            <a:r>
              <a:rPr lang="uk-UA" sz="2400" b="1" dirty="0">
                <a:solidFill>
                  <a:schemeClr val="accent2">
                    <a:lumMod val="75000"/>
                  </a:schemeClr>
                </a:solidFill>
              </a:rPr>
              <a:t>5.</a:t>
            </a:r>
            <a:r>
              <a:rPr lang="uk-UA" sz="2400" b="1" dirty="0"/>
              <a:t>	Висновок наукового керівника (керівників)</a:t>
            </a:r>
          </a:p>
          <a:p>
            <a:pPr marL="0" indent="0">
              <a:buNone/>
              <a:tabLst>
                <a:tab pos="439738" algn="l"/>
              </a:tabLst>
            </a:pPr>
            <a:r>
              <a:rPr lang="uk-UA" sz="2400" b="1" dirty="0">
                <a:solidFill>
                  <a:schemeClr val="accent2">
                    <a:lumMod val="75000"/>
                  </a:schemeClr>
                </a:solidFill>
              </a:rPr>
              <a:t>6.	</a:t>
            </a:r>
            <a:r>
              <a:rPr lang="uk-UA" sz="2400" b="1" dirty="0"/>
              <a:t>Висновок про наукову новизну, теоретичне та практичне значення результатів дисертації</a:t>
            </a:r>
          </a:p>
          <a:p>
            <a:pPr marL="0" indent="0">
              <a:buNone/>
            </a:pPr>
            <a:endParaRPr lang="uk-UA" sz="2400" b="1" dirty="0"/>
          </a:p>
        </p:txBody>
      </p:sp>
      <p:pic>
        <p:nvPicPr>
          <p:cNvPr id="12290" name="Picture 2" descr="Спеціальності ВАК">
            <a:extLst>
              <a:ext uri="{FF2B5EF4-FFF2-40B4-BE49-F238E27FC236}">
                <a16:creationId xmlns:a16="http://schemas.microsoft.com/office/drawing/2014/main" id="{3A932BEF-B5E3-45ED-9A74-FAC5942135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24292" y="2015731"/>
            <a:ext cx="2183423" cy="163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9711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C9928AA-49D3-4775-83BA-2E5C1D28B268}"/>
              </a:ext>
            </a:extLst>
          </p:cNvPr>
          <p:cNvSpPr>
            <a:spLocks noGrp="1"/>
          </p:cNvSpPr>
          <p:nvPr>
            <p:ph type="title"/>
          </p:nvPr>
        </p:nvSpPr>
        <p:spPr>
          <a:xfrm>
            <a:off x="1513123" y="849452"/>
            <a:ext cx="9603275" cy="1049235"/>
          </a:xfrm>
        </p:spPr>
        <p:txBody>
          <a:bodyPr/>
          <a:lstStyle/>
          <a:p>
            <a:r>
              <a:rPr lang="uk-UA" b="1" dirty="0"/>
              <a:t>Склад разової ради:</a:t>
            </a:r>
            <a:br>
              <a:rPr lang="uk-UA" b="1" dirty="0"/>
            </a:br>
            <a:endParaRPr lang="uk-UA" b="1" dirty="0"/>
          </a:p>
        </p:txBody>
      </p:sp>
      <p:graphicFrame>
        <p:nvGraphicFramePr>
          <p:cNvPr id="5" name="Объект 4">
            <a:extLst>
              <a:ext uri="{FF2B5EF4-FFF2-40B4-BE49-F238E27FC236}">
                <a16:creationId xmlns:a16="http://schemas.microsoft.com/office/drawing/2014/main" id="{159922FF-EF69-4034-8C59-1472029D17B0}"/>
              </a:ext>
            </a:extLst>
          </p:cNvPr>
          <p:cNvGraphicFramePr>
            <a:graphicFrameLocks noGrp="1"/>
          </p:cNvGraphicFramePr>
          <p:nvPr>
            <p:ph idx="1"/>
            <p:extLst>
              <p:ext uri="{D42A27DB-BD31-4B8C-83A1-F6EECF244321}">
                <p14:modId xmlns:p14="http://schemas.microsoft.com/office/powerpoint/2010/main" val="1732277208"/>
              </p:ext>
            </p:extLst>
          </p:nvPr>
        </p:nvGraphicFramePr>
        <p:xfrm>
          <a:off x="883001" y="2033317"/>
          <a:ext cx="10863521"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descr="Інформація про захисти дисертацій на здобуття ступеня доктора філософії у  разових радах - Відділ аспірантури і докторантури - ЗНУ">
            <a:extLst>
              <a:ext uri="{FF2B5EF4-FFF2-40B4-BE49-F238E27FC236}">
                <a16:creationId xmlns:a16="http://schemas.microsoft.com/office/drawing/2014/main" id="{CC0F3EC3-3607-4273-A107-5D60EFA4C083}"/>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8097" y="9479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4995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53028B7-3514-4164-9932-FBC654E03D03}"/>
              </a:ext>
            </a:extLst>
          </p:cNvPr>
          <p:cNvSpPr>
            <a:spLocks noGrp="1"/>
          </p:cNvSpPr>
          <p:nvPr>
            <p:ph idx="1"/>
          </p:nvPr>
        </p:nvSpPr>
        <p:spPr/>
        <p:txBody>
          <a:bodyPr>
            <a:normAutofit/>
          </a:bodyPr>
          <a:lstStyle/>
          <a:p>
            <a:r>
              <a:rPr lang="uk-UA" sz="3200" b="1" dirty="0"/>
              <a:t>У разі відсутності у закладі можливості призначити двох рецензентів разова рада утворюється у складі голови ради, </a:t>
            </a:r>
            <a:br>
              <a:rPr lang="uk-UA" sz="3200" b="1" dirty="0"/>
            </a:br>
            <a:r>
              <a:rPr lang="uk-UA" sz="3200" b="1" dirty="0"/>
              <a:t>одного рецензента та трьох опонентів.</a:t>
            </a:r>
          </a:p>
        </p:txBody>
      </p:sp>
      <p:pic>
        <p:nvPicPr>
          <p:cNvPr id="4" name="Picture 4" descr="Інформація про захисти дисертацій на здобуття ступеня доктора філософії у  разових радах - Відділ аспірантури і докторантури - ЗНУ">
            <a:extLst>
              <a:ext uri="{FF2B5EF4-FFF2-40B4-BE49-F238E27FC236}">
                <a16:creationId xmlns:a16="http://schemas.microsoft.com/office/drawing/2014/main" id="{FBAB38BB-6C5A-43EC-AC32-F4FA0F7CBDFC}"/>
              </a:ext>
            </a:extLst>
          </p:cNvPr>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08097" y="94799"/>
            <a:ext cx="26384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198995"/>
      </p:ext>
    </p:extLst>
  </p:cSld>
  <p:clrMapOvr>
    <a:masterClrMapping/>
  </p:clrMapOvr>
</p:sld>
</file>

<file path=ppt/theme/theme1.xml><?xml version="1.0" encoding="utf-8"?>
<a:theme xmlns:a="http://schemas.openxmlformats.org/drawingml/2006/main" name="Галерея">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TM10001114[[fn=Галерея]]</Template>
  <TotalTime>188</TotalTime>
  <Words>814</Words>
  <Application>Microsoft Office PowerPoint</Application>
  <PresentationFormat>Широкоэкранный</PresentationFormat>
  <Paragraphs>64</Paragraphs>
  <Slides>19</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19</vt:i4>
      </vt:variant>
    </vt:vector>
  </HeadingPairs>
  <TitlesOfParts>
    <vt:vector size="22" baseType="lpstr">
      <vt:lpstr>Arial</vt:lpstr>
      <vt:lpstr>Gill Sans MT</vt:lpstr>
      <vt:lpstr>Галерея</vt:lpstr>
      <vt:lpstr>ПОСТАНОВА  Кабінету Міністрів України  від 12 січня 2022 року № 44</vt:lpstr>
      <vt:lpstr>Наукові результати дисертації повинні бути висвітлені не менше ніж у 3 наукових публікаціях здобувача, до яких зараховуються:</vt:lpstr>
      <vt:lpstr>  </vt:lpstr>
      <vt:lpstr>Висновок про наукову новизну, теоретичне та практичне значення результатів дисертації дає структурний підрозділ (кафедра), де здійснювалась підготовка аспіранта</vt:lpstr>
      <vt:lpstr>Документи, які подаються до структурного підрозділу (кафедри) з метою отримання висновку про наукову новизну, теоретичне та практичне значення результатів дисертації:</vt:lpstr>
      <vt:lpstr>Презентация PowerPoint</vt:lpstr>
      <vt:lpstr>Разова рада утворюється рішенням вченої ради університету (не пізніше 2-х місяців з дня отримання заяви здобувача). Рішення вченої ради вводиться в дію наказом ректора </vt:lpstr>
      <vt:lpstr>Склад разової ради: </vt:lpstr>
      <vt:lpstr>Презентация PowerPoint</vt:lpstr>
      <vt:lpstr>Визначення компетентності членів разової ради: </vt:lpstr>
      <vt:lpstr>До наукових публікацій членів ради зараховуються: </vt:lpstr>
      <vt:lpstr>Протягом 5 робочих днів з дати видання наказу про утворення ради: </vt:lpstr>
      <vt:lpstr>Презентация PowerPoint</vt:lpstr>
      <vt:lpstr>Публічний захист дисертації з трансляцією в режимі реального часу. Рада приймає рішення шляхом відкритого голосування. Член разової ради має право викласти письмово окрему думку, в якій зазначити зауваження щодо дисертації. Окрема думка додається до рішення разової ради про присудження або відмову у присудження ступеня доктора філософії. </vt:lpstr>
      <vt:lpstr>Презентация PowerPoint</vt:lpstr>
      <vt:lpstr>Презентация PowerPoint</vt:lpstr>
      <vt:lpstr>Презентация PowerPoint</vt:lpstr>
      <vt:lpstr>Скасування рішення разової ради про присудження ступеня доктора філософії</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ПОСТАНОВА  Кабінету Міністрів України  від 12 січня 2022 року № 44</dc:title>
  <dc:creator>Александр</dc:creator>
  <cp:lastModifiedBy>ASUS_PNV</cp:lastModifiedBy>
  <cp:revision>10</cp:revision>
  <dcterms:created xsi:type="dcterms:W3CDTF">2022-01-30T16:53:06Z</dcterms:created>
  <dcterms:modified xsi:type="dcterms:W3CDTF">2022-01-31T08:16:13Z</dcterms:modified>
</cp:coreProperties>
</file>